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8"/>
  </p:notesMasterIdLst>
  <p:sldIdLst>
    <p:sldId id="256" r:id="rId2"/>
    <p:sldId id="257" r:id="rId3"/>
    <p:sldId id="259" r:id="rId4"/>
    <p:sldId id="258" r:id="rId5"/>
    <p:sldId id="267" r:id="rId6"/>
    <p:sldId id="266" r:id="rId7"/>
    <p:sldId id="260" r:id="rId8"/>
    <p:sldId id="275" r:id="rId9"/>
    <p:sldId id="268" r:id="rId10"/>
    <p:sldId id="270" r:id="rId11"/>
    <p:sldId id="269" r:id="rId12"/>
    <p:sldId id="271" r:id="rId13"/>
    <p:sldId id="272" r:id="rId14"/>
    <p:sldId id="274" r:id="rId15"/>
    <p:sldId id="276" r:id="rId16"/>
    <p:sldId id="273"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505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37" autoAdjust="0"/>
  </p:normalViewPr>
  <p:slideViewPr>
    <p:cSldViewPr>
      <p:cViewPr>
        <p:scale>
          <a:sx n="75" d="100"/>
          <a:sy n="75" d="100"/>
        </p:scale>
        <p:origin x="-99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AEDFE-3AF8-4148-A8AF-972382D64D2B}" type="datetimeFigureOut">
              <a:rPr lang="cs-CZ" smtClean="0"/>
              <a:pPr/>
              <a:t>9.2.2011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8960C-3732-4591-9D8B-66CC6F2462BC}"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2C78960C-3732-4591-9D8B-66CC6F2462BC}" type="slidenum">
              <a:rPr lang="cs-CZ" smtClean="0"/>
              <a:pPr/>
              <a:t>1</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2C78960C-3732-4591-9D8B-66CC6F2462BC}" type="slidenum">
              <a:rPr lang="cs-CZ" smtClean="0"/>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2C78960C-3732-4591-9D8B-66CC6F2462BC}" type="slidenum">
              <a:rPr lang="cs-CZ" smtClean="0"/>
              <a:pPr/>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2C78960C-3732-4591-9D8B-66CC6F2462BC}"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2C78960C-3732-4591-9D8B-66CC6F2462BC}" type="slidenum">
              <a:rPr lang="cs-CZ" smtClean="0"/>
              <a:pPr/>
              <a:t>7</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2C78960C-3732-4591-9D8B-66CC6F2462BC}" type="slidenum">
              <a:rPr lang="cs-CZ" smtClean="0"/>
              <a:pPr/>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9A8AFAFC-63E9-4488-91AD-A753B3BC98F5}" type="datetime1">
              <a:rPr lang="cs-CZ" smtClean="0"/>
              <a:pPr/>
              <a:t>9.2.2011</a:t>
            </a:fld>
            <a:endParaRPr lang="cs-CZ"/>
          </a:p>
        </p:txBody>
      </p:sp>
      <p:sp>
        <p:nvSpPr>
          <p:cNvPr id="17" name="Zástupný symbol pro zápatí 16"/>
          <p:cNvSpPr>
            <a:spLocks noGrp="1"/>
          </p:cNvSpPr>
          <p:nvPr>
            <p:ph type="ftr" sz="quarter" idx="11"/>
          </p:nvPr>
        </p:nvSpPr>
        <p:spPr/>
        <p:txBody>
          <a:bodyPr/>
          <a:lstStyle/>
          <a:p>
            <a:r>
              <a:rPr lang="cs-CZ" smtClean="0"/>
              <a:t>www.dlavak.cz/dlavak@dlavak.cz</a:t>
            </a:r>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17A7B534-0347-4140-B1AE-3342A2A3AA8C}" type="slidenum">
              <a:rPr lang="cs-CZ" smtClean="0"/>
              <a:pPr/>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Klepnutím lze upravit styl předlohy nadpisů.</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8EAF279-6716-4BCC-B457-B4976F20CC39}" type="datetime1">
              <a:rPr lang="cs-CZ" smtClean="0"/>
              <a:pPr/>
              <a:t>9.2.2011</a:t>
            </a:fld>
            <a:endParaRPr lang="cs-CZ"/>
          </a:p>
        </p:txBody>
      </p:sp>
      <p:sp>
        <p:nvSpPr>
          <p:cNvPr id="5" name="Zástupný symbol pro zápatí 4"/>
          <p:cNvSpPr>
            <a:spLocks noGrp="1"/>
          </p:cNvSpPr>
          <p:nvPr>
            <p:ph type="ftr" sz="quarter" idx="11"/>
          </p:nvPr>
        </p:nvSpPr>
        <p:spPr/>
        <p:txBody>
          <a:bodyPr/>
          <a:lstStyle/>
          <a:p>
            <a:r>
              <a:rPr lang="cs-CZ" smtClean="0"/>
              <a:t>www.dlavak.cz/dlavak@dlavak.cz</a:t>
            </a:r>
            <a:endParaRPr lang="cs-CZ"/>
          </a:p>
        </p:txBody>
      </p:sp>
      <p:sp>
        <p:nvSpPr>
          <p:cNvPr id="6" name="Zástupný symbol pro číslo snímku 5"/>
          <p:cNvSpPr>
            <a:spLocks noGrp="1"/>
          </p:cNvSpPr>
          <p:nvPr>
            <p:ph type="sldNum" sz="quarter" idx="12"/>
          </p:nvPr>
        </p:nvSpPr>
        <p:spPr/>
        <p:txBody>
          <a:bodyPr/>
          <a:lstStyle/>
          <a:p>
            <a:fld id="{17A7B534-0347-4140-B1AE-3342A2A3AA8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C1789BA-E82D-4BD8-B11E-4DEAF42A709C}" type="datetime1">
              <a:rPr lang="cs-CZ" smtClean="0"/>
              <a:pPr/>
              <a:t>9.2.2011</a:t>
            </a:fld>
            <a:endParaRPr lang="cs-CZ"/>
          </a:p>
        </p:txBody>
      </p:sp>
      <p:sp>
        <p:nvSpPr>
          <p:cNvPr id="5" name="Zástupný symbol pro zápatí 4"/>
          <p:cNvSpPr>
            <a:spLocks noGrp="1"/>
          </p:cNvSpPr>
          <p:nvPr>
            <p:ph type="ftr" sz="quarter" idx="11"/>
          </p:nvPr>
        </p:nvSpPr>
        <p:spPr/>
        <p:txBody>
          <a:bodyPr/>
          <a:lstStyle/>
          <a:p>
            <a:r>
              <a:rPr lang="cs-CZ" smtClean="0"/>
              <a:t>www.dlavak.cz/dlavak@dlavak.cz</a:t>
            </a:r>
            <a:endParaRPr lang="cs-CZ"/>
          </a:p>
        </p:txBody>
      </p:sp>
      <p:sp>
        <p:nvSpPr>
          <p:cNvPr id="6" name="Zástupný symbol pro číslo snímku 5"/>
          <p:cNvSpPr>
            <a:spLocks noGrp="1"/>
          </p:cNvSpPr>
          <p:nvPr>
            <p:ph type="sldNum" sz="quarter" idx="12"/>
          </p:nvPr>
        </p:nvSpPr>
        <p:spPr/>
        <p:txBody>
          <a:bodyPr/>
          <a:lstStyle/>
          <a:p>
            <a:fld id="{17A7B534-0347-4140-B1AE-3342A2A3AA8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DE1336C3-0051-46A9-8655-5C565E5DB6DF}" type="datetime1">
              <a:rPr lang="cs-CZ" smtClean="0"/>
              <a:pPr/>
              <a:t>9.2.2011</a:t>
            </a:fld>
            <a:endParaRPr lang="cs-CZ"/>
          </a:p>
        </p:txBody>
      </p:sp>
      <p:sp>
        <p:nvSpPr>
          <p:cNvPr id="5" name="Zástupný symbol pro zápatí 4"/>
          <p:cNvSpPr>
            <a:spLocks noGrp="1"/>
          </p:cNvSpPr>
          <p:nvPr>
            <p:ph type="ftr" sz="quarter" idx="11"/>
          </p:nvPr>
        </p:nvSpPr>
        <p:spPr/>
        <p:txBody>
          <a:bodyPr/>
          <a:lstStyle/>
          <a:p>
            <a:r>
              <a:rPr lang="cs-CZ" smtClean="0"/>
              <a:t>www.dlavak.cz/dlavak@dlavak.cz</a:t>
            </a:r>
            <a:endParaRPr lang="cs-CZ"/>
          </a:p>
        </p:txBody>
      </p:sp>
      <p:sp>
        <p:nvSpPr>
          <p:cNvPr id="6" name="Zástupný symbol pro číslo snímku 5"/>
          <p:cNvSpPr>
            <a:spLocks noGrp="1"/>
          </p:cNvSpPr>
          <p:nvPr>
            <p:ph type="sldNum" sz="quarter" idx="12"/>
          </p:nvPr>
        </p:nvSpPr>
        <p:spPr/>
        <p:txBody>
          <a:bodyPr/>
          <a:lstStyle/>
          <a:p>
            <a:fld id="{17A7B534-0347-4140-B1AE-3342A2A3AA8C}" type="slidenum">
              <a:rPr lang="cs-CZ" smtClean="0"/>
              <a:pPr/>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00F68669-ADC1-4B64-AFED-1F66DA2FFC36}" type="datetime1">
              <a:rPr lang="cs-CZ" smtClean="0"/>
              <a:pPr/>
              <a:t>9.2.2011</a:t>
            </a:fld>
            <a:endParaRPr lang="cs-CZ"/>
          </a:p>
        </p:txBody>
      </p:sp>
      <p:sp>
        <p:nvSpPr>
          <p:cNvPr id="5" name="Zástupný symbol pro zápatí 4"/>
          <p:cNvSpPr>
            <a:spLocks noGrp="1"/>
          </p:cNvSpPr>
          <p:nvPr>
            <p:ph type="ftr" sz="quarter" idx="11"/>
          </p:nvPr>
        </p:nvSpPr>
        <p:spPr>
          <a:xfrm>
            <a:off x="800100" y="6172200"/>
            <a:ext cx="4000500" cy="457200"/>
          </a:xfrm>
        </p:spPr>
        <p:txBody>
          <a:bodyPr/>
          <a:lstStyle/>
          <a:p>
            <a:r>
              <a:rPr lang="cs-CZ" smtClean="0"/>
              <a:t>www.dlavak.cz/dlavak@dlavak.cz</a:t>
            </a:r>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17A7B534-0347-4140-B1AE-3342A2A3AA8C}"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40F300B3-6A17-44FE-8DC3-9BDFB99ED7C8}" type="datetime1">
              <a:rPr lang="cs-CZ" smtClean="0"/>
              <a:pPr/>
              <a:t>9.2.2011</a:t>
            </a:fld>
            <a:endParaRPr lang="cs-CZ"/>
          </a:p>
        </p:txBody>
      </p:sp>
      <p:sp>
        <p:nvSpPr>
          <p:cNvPr id="6" name="Zástupný symbol pro zápatí 5"/>
          <p:cNvSpPr>
            <a:spLocks noGrp="1"/>
          </p:cNvSpPr>
          <p:nvPr>
            <p:ph type="ftr" sz="quarter" idx="11"/>
          </p:nvPr>
        </p:nvSpPr>
        <p:spPr/>
        <p:txBody>
          <a:bodyPr/>
          <a:lstStyle/>
          <a:p>
            <a:r>
              <a:rPr lang="cs-CZ" smtClean="0"/>
              <a:t>www.dlavak.cz/dlavak@dlavak.cz</a:t>
            </a:r>
            <a:endParaRPr lang="cs-CZ"/>
          </a:p>
        </p:txBody>
      </p:sp>
      <p:sp>
        <p:nvSpPr>
          <p:cNvPr id="7" name="Zástupný symbol pro číslo snímku 6"/>
          <p:cNvSpPr>
            <a:spLocks noGrp="1"/>
          </p:cNvSpPr>
          <p:nvPr>
            <p:ph type="sldNum" sz="quarter" idx="12"/>
          </p:nvPr>
        </p:nvSpPr>
        <p:spPr/>
        <p:txBody>
          <a:bodyPr/>
          <a:lstStyle/>
          <a:p>
            <a:fld id="{17A7B534-0347-4140-B1AE-3342A2A3AA8C}" type="slidenum">
              <a:rPr lang="cs-CZ" smtClean="0"/>
              <a:pPr/>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B1C9B831-9020-41F1-9F3C-77D0ADA94ED2}" type="datetime1">
              <a:rPr lang="cs-CZ" smtClean="0"/>
              <a:pPr/>
              <a:t>9.2.2011</a:t>
            </a:fld>
            <a:endParaRPr lang="cs-CZ"/>
          </a:p>
        </p:txBody>
      </p:sp>
      <p:sp>
        <p:nvSpPr>
          <p:cNvPr id="8" name="Zástupný symbol pro zápatí 7"/>
          <p:cNvSpPr>
            <a:spLocks noGrp="1"/>
          </p:cNvSpPr>
          <p:nvPr>
            <p:ph type="ftr" sz="quarter" idx="11"/>
          </p:nvPr>
        </p:nvSpPr>
        <p:spPr/>
        <p:txBody>
          <a:bodyPr/>
          <a:lstStyle/>
          <a:p>
            <a:r>
              <a:rPr lang="cs-CZ" smtClean="0"/>
              <a:t>www.dlavak.cz/dlavak@dlavak.cz</a:t>
            </a:r>
            <a:endParaRPr lang="cs-CZ"/>
          </a:p>
        </p:txBody>
      </p:sp>
      <p:sp>
        <p:nvSpPr>
          <p:cNvPr id="9" name="Zástupný symbol pro číslo snímku 8"/>
          <p:cNvSpPr>
            <a:spLocks noGrp="1"/>
          </p:cNvSpPr>
          <p:nvPr>
            <p:ph type="sldNum" sz="quarter" idx="12"/>
          </p:nvPr>
        </p:nvSpPr>
        <p:spPr/>
        <p:txBody>
          <a:bodyPr/>
          <a:lstStyle/>
          <a:p>
            <a:fld id="{17A7B534-0347-4140-B1AE-3342A2A3AA8C}" type="slidenum">
              <a:rPr lang="cs-CZ" smtClean="0"/>
              <a:pPr/>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2CC951F9-A655-4A10-B058-69642C0A9065}" type="datetime1">
              <a:rPr lang="cs-CZ" smtClean="0"/>
              <a:pPr/>
              <a:t>9.2.2011</a:t>
            </a:fld>
            <a:endParaRPr lang="cs-CZ"/>
          </a:p>
        </p:txBody>
      </p:sp>
      <p:sp>
        <p:nvSpPr>
          <p:cNvPr id="4" name="Zástupný symbol pro zápatí 3"/>
          <p:cNvSpPr>
            <a:spLocks noGrp="1"/>
          </p:cNvSpPr>
          <p:nvPr>
            <p:ph type="ftr" sz="quarter" idx="11"/>
          </p:nvPr>
        </p:nvSpPr>
        <p:spPr/>
        <p:txBody>
          <a:bodyPr/>
          <a:lstStyle/>
          <a:p>
            <a:r>
              <a:rPr lang="cs-CZ" smtClean="0"/>
              <a:t>www.dlavak.cz/dlavak@dlavak.cz</a:t>
            </a:r>
            <a:endParaRPr lang="cs-CZ"/>
          </a:p>
        </p:txBody>
      </p:sp>
      <p:sp>
        <p:nvSpPr>
          <p:cNvPr id="5" name="Zástupný symbol pro číslo snímku 4"/>
          <p:cNvSpPr>
            <a:spLocks noGrp="1"/>
          </p:cNvSpPr>
          <p:nvPr>
            <p:ph type="sldNum" sz="quarter" idx="12"/>
          </p:nvPr>
        </p:nvSpPr>
        <p:spPr/>
        <p:txBody>
          <a:bodyPr/>
          <a:lstStyle/>
          <a:p>
            <a:fld id="{17A7B534-0347-4140-B1AE-3342A2A3AA8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CB06A72-F5A3-4135-A27B-9859D373CC02}" type="datetime1">
              <a:rPr lang="cs-CZ" smtClean="0"/>
              <a:pPr/>
              <a:t>9.2.2011</a:t>
            </a:fld>
            <a:endParaRPr lang="cs-CZ"/>
          </a:p>
        </p:txBody>
      </p:sp>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94A888C1-769C-4654-8148-1AAF89C6623C}" type="datetime1">
              <a:rPr lang="cs-CZ" smtClean="0"/>
              <a:pPr/>
              <a:t>9.2.2011</a:t>
            </a:fld>
            <a:endParaRPr lang="cs-CZ"/>
          </a:p>
        </p:txBody>
      </p:sp>
      <p:sp>
        <p:nvSpPr>
          <p:cNvPr id="6" name="Zástupný symbol pro zápatí 5"/>
          <p:cNvSpPr>
            <a:spLocks noGrp="1"/>
          </p:cNvSpPr>
          <p:nvPr>
            <p:ph type="ftr" sz="quarter" idx="11"/>
          </p:nvPr>
        </p:nvSpPr>
        <p:spPr/>
        <p:txBody>
          <a:bodyPr/>
          <a:lstStyle/>
          <a:p>
            <a:r>
              <a:rPr lang="cs-CZ" smtClean="0"/>
              <a:t>www.dlavak.cz/dlavak@dlavak.cz</a:t>
            </a:r>
            <a:endParaRPr lang="cs-CZ"/>
          </a:p>
        </p:txBody>
      </p:sp>
      <p:sp>
        <p:nvSpPr>
          <p:cNvPr id="7" name="Zástupný symbol pro číslo snímku 6"/>
          <p:cNvSpPr>
            <a:spLocks noGrp="1"/>
          </p:cNvSpPr>
          <p:nvPr>
            <p:ph type="sldNum" sz="quarter" idx="12"/>
          </p:nvPr>
        </p:nvSpPr>
        <p:spPr/>
        <p:txBody>
          <a:bodyPr/>
          <a:lstStyle/>
          <a:p>
            <a:fld id="{17A7B534-0347-4140-B1AE-3342A2A3AA8C}" type="slidenum">
              <a:rPr lang="cs-CZ" smtClean="0"/>
              <a:pPr/>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B6E0C6E6-9417-4AF6-8248-125D2D2736FD}" type="datetime1">
              <a:rPr lang="cs-CZ" smtClean="0"/>
              <a:pPr/>
              <a:t>9.2.2011</a:t>
            </a:fld>
            <a:endParaRPr lang="cs-CZ"/>
          </a:p>
        </p:txBody>
      </p:sp>
      <p:sp>
        <p:nvSpPr>
          <p:cNvPr id="6" name="Zástupný symbol pro zápatí 5"/>
          <p:cNvSpPr>
            <a:spLocks noGrp="1"/>
          </p:cNvSpPr>
          <p:nvPr>
            <p:ph type="ftr" sz="quarter" idx="11"/>
          </p:nvPr>
        </p:nvSpPr>
        <p:spPr>
          <a:xfrm>
            <a:off x="914400" y="6172200"/>
            <a:ext cx="3886200" cy="457200"/>
          </a:xfrm>
        </p:spPr>
        <p:txBody>
          <a:bodyPr/>
          <a:lstStyle/>
          <a:p>
            <a:r>
              <a:rPr lang="cs-CZ" smtClean="0"/>
              <a:t>www.dlavak.cz/dlavak@dlavak.cz</a:t>
            </a:r>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17A7B534-0347-4140-B1AE-3342A2A3AA8C}" type="slidenum">
              <a:rPr lang="cs-CZ" smtClean="0"/>
              <a:pPr/>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Klepnutím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bright="73000" contrast="-38000"/>
          </a:blip>
          <a:srcRect/>
          <a:stretch>
            <a:fillRect r="-8000"/>
          </a:stretch>
        </a:blipFill>
        <a:effectLst/>
      </p:bgPr>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2C93C4-F1D3-42F7-8C2E-28AAAABB3E66}" type="datetime1">
              <a:rPr lang="cs-CZ" smtClean="0"/>
              <a:pPr/>
              <a:t>9.2.2011</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cs-CZ" smtClean="0"/>
              <a:t>www.dlavak.cz/dlavak@dlavak.cz</a:t>
            </a:r>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7A7B534-0347-4140-B1AE-3342A2A3AA8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audio" Target="../media/audio1.wav"/><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slide" Target="slide16.xml"/><Relationship Id="rId17" Type="http://schemas.openxmlformats.org/officeDocument/2006/relationships/image" Target="../media/image19.jpeg"/><Relationship Id="rId2" Type="http://schemas.openxmlformats.org/officeDocument/2006/relationships/image" Target="../media/image11.jpeg"/><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18.jpeg"/><Relationship Id="rId10" Type="http://schemas.openxmlformats.org/officeDocument/2006/relationships/slide" Target="slide13.xml"/><Relationship Id="rId4" Type="http://schemas.openxmlformats.org/officeDocument/2006/relationships/slide" Target="slide10.xml"/><Relationship Id="rId9" Type="http://schemas.openxmlformats.org/officeDocument/2006/relationships/image" Target="../media/image15.jpeg"/><Relationship Id="rId14" Type="http://schemas.openxmlformats.org/officeDocument/2006/relationships/slide" Target="slide14.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7.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Šárka\Documents\Míša\varianta1.jpg"/>
          <p:cNvPicPr>
            <a:picLocks noChangeAspect="1" noChangeArrowheads="1"/>
          </p:cNvPicPr>
          <p:nvPr/>
        </p:nvPicPr>
        <p:blipFill>
          <a:blip r:embed="rId3" cstate="email"/>
          <a:srcRect/>
          <a:stretch>
            <a:fillRect/>
          </a:stretch>
        </p:blipFill>
        <p:spPr bwMode="auto">
          <a:xfrm>
            <a:off x="1071538" y="571480"/>
            <a:ext cx="2200657" cy="16430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2000232" y="0"/>
            <a:ext cx="5229236" cy="774720"/>
          </a:xfrm>
        </p:spPr>
        <p:txBody>
          <a:bodyPr/>
          <a:lstStyle/>
          <a:p>
            <a:r>
              <a:rPr lang="cs-CZ" dirty="0" smtClean="0"/>
              <a:t>EXP.BULHARSKO 2010</a:t>
            </a:r>
            <a:endParaRPr lang="cs-CZ" dirty="0"/>
          </a:p>
        </p:txBody>
      </p:sp>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10</a:t>
            </a:fld>
            <a:endParaRPr lang="cs-CZ"/>
          </a:p>
        </p:txBody>
      </p:sp>
      <p:grpSp>
        <p:nvGrpSpPr>
          <p:cNvPr id="16" name="Skupina 15"/>
          <p:cNvGrpSpPr/>
          <p:nvPr/>
        </p:nvGrpSpPr>
        <p:grpSpPr>
          <a:xfrm>
            <a:off x="214282" y="214290"/>
            <a:ext cx="7786742" cy="1128463"/>
            <a:chOff x="214282" y="214290"/>
            <a:chExt cx="7786742" cy="1128463"/>
          </a:xfrm>
        </p:grpSpPr>
        <p:pic>
          <p:nvPicPr>
            <p:cNvPr id="7" name="Picture 2" descr="C:\Users\Šárka\Documents\Míša\varianta1.jpg"/>
            <p:cNvPicPr>
              <a:picLocks noChangeAspect="1" noChangeArrowheads="1"/>
            </p:cNvPicPr>
            <p:nvPr/>
          </p:nvPicPr>
          <p:blipFill>
            <a:blip r:embed="rId3" cstate="email"/>
            <a:srcRect/>
            <a:stretch>
              <a:fillRect/>
            </a:stretch>
          </p:blipFill>
          <p:spPr bwMode="auto">
            <a:xfrm>
              <a:off x="214282" y="214290"/>
              <a:ext cx="1428760" cy="1128463"/>
            </a:xfrm>
            <a:prstGeom prst="rect">
              <a:avLst/>
            </a:prstGeom>
            <a:noFill/>
          </p:spPr>
        </p:pic>
        <p:cxnSp>
          <p:nvCxnSpPr>
            <p:cNvPr id="12" name="Přímá spojovací čára 11"/>
            <p:cNvCxnSpPr/>
            <p:nvPr/>
          </p:nvCxnSpPr>
          <p:spPr>
            <a:xfrm>
              <a:off x="1357290" y="785794"/>
              <a:ext cx="664373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ovéPole 8"/>
          <p:cNvSpPr txBox="1"/>
          <p:nvPr/>
        </p:nvSpPr>
        <p:spPr>
          <a:xfrm>
            <a:off x="2357422" y="1000108"/>
            <a:ext cx="4214842" cy="369332"/>
          </a:xfrm>
          <a:prstGeom prst="rect">
            <a:avLst/>
          </a:prstGeom>
          <a:noFill/>
        </p:spPr>
        <p:txBody>
          <a:bodyPr wrap="square" rtlCol="0">
            <a:spAutoFit/>
          </a:bodyPr>
          <a:lstStyle/>
          <a:p>
            <a:r>
              <a:rPr lang="cs-CZ" dirty="0" smtClean="0">
                <a:latin typeface="Calibri" pitchFamily="34" charset="0"/>
                <a:cs typeface="Calibri" pitchFamily="34" charset="0"/>
              </a:rPr>
              <a:t>Start </a:t>
            </a:r>
            <a:r>
              <a:rPr lang="cs-CZ" dirty="0" err="1" smtClean="0">
                <a:latin typeface="Calibri" pitchFamily="34" charset="0"/>
                <a:cs typeface="Calibri" pitchFamily="34" charset="0"/>
              </a:rPr>
              <a:t>EXP</a:t>
            </a:r>
            <a:r>
              <a:rPr lang="cs-CZ" dirty="0" smtClean="0">
                <a:latin typeface="Calibri" pitchFamily="34" charset="0"/>
                <a:cs typeface="Calibri" pitchFamily="34" charset="0"/>
              </a:rPr>
              <a:t>.Bulharsko 2010 Praha</a:t>
            </a:r>
            <a:endParaRPr lang="cs-CZ" dirty="0">
              <a:latin typeface="Calibri" pitchFamily="34" charset="0"/>
              <a:cs typeface="Calibri" pitchFamily="34" charset="0"/>
            </a:endParaRPr>
          </a:p>
        </p:txBody>
      </p:sp>
      <p:sp>
        <p:nvSpPr>
          <p:cNvPr id="11" name="Tlačítko akce: Vlastní 10">
            <a:hlinkClick r:id="rId4" action="ppaction://hlinksldjump" highlightClick="1"/>
          </p:cNvPr>
          <p:cNvSpPr>
            <a:spLocks/>
          </p:cNvSpPr>
          <p:nvPr/>
        </p:nvSpPr>
        <p:spPr>
          <a:xfrm>
            <a:off x="928662" y="1500174"/>
            <a:ext cx="7215238" cy="4786346"/>
          </a:xfrm>
          <a:prstGeom prst="actionButtonBlank">
            <a:avLst/>
          </a:prstGeom>
          <a:blipFill>
            <a:blip r:embed="rId5" cstate="email"/>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11</a:t>
            </a:fld>
            <a:endParaRPr lang="cs-CZ"/>
          </a:p>
        </p:txBody>
      </p:sp>
      <p:sp>
        <p:nvSpPr>
          <p:cNvPr id="7" name="Nadpis 1"/>
          <p:cNvSpPr>
            <a:spLocks noGrp="1"/>
          </p:cNvSpPr>
          <p:nvPr>
            <p:ph type="title"/>
          </p:nvPr>
        </p:nvSpPr>
        <p:spPr>
          <a:xfrm>
            <a:off x="2000232" y="0"/>
            <a:ext cx="5229236" cy="774720"/>
          </a:xfrm>
        </p:spPr>
        <p:txBody>
          <a:bodyPr/>
          <a:lstStyle/>
          <a:p>
            <a:r>
              <a:rPr lang="cs-CZ" dirty="0" smtClean="0"/>
              <a:t>EXP.BULHARSKO 2010</a:t>
            </a:r>
            <a:endParaRPr lang="cs-CZ" dirty="0"/>
          </a:p>
        </p:txBody>
      </p:sp>
      <p:grpSp>
        <p:nvGrpSpPr>
          <p:cNvPr id="8" name="Skupina 7"/>
          <p:cNvGrpSpPr/>
          <p:nvPr/>
        </p:nvGrpSpPr>
        <p:grpSpPr>
          <a:xfrm>
            <a:off x="214282" y="214290"/>
            <a:ext cx="7786742" cy="1128463"/>
            <a:chOff x="214282" y="214290"/>
            <a:chExt cx="7786742" cy="1128463"/>
          </a:xfrm>
        </p:grpSpPr>
        <p:pic>
          <p:nvPicPr>
            <p:cNvPr id="9" name="Picture 2" descr="C:\Users\Šárka\Documents\Míša\varianta1.jpg"/>
            <p:cNvPicPr>
              <a:picLocks noChangeAspect="1" noChangeArrowheads="1"/>
            </p:cNvPicPr>
            <p:nvPr/>
          </p:nvPicPr>
          <p:blipFill>
            <a:blip r:embed="rId2" cstate="email"/>
            <a:srcRect/>
            <a:stretch>
              <a:fillRect/>
            </a:stretch>
          </p:blipFill>
          <p:spPr bwMode="auto">
            <a:xfrm>
              <a:off x="214282" y="214290"/>
              <a:ext cx="1428760" cy="1128463"/>
            </a:xfrm>
            <a:prstGeom prst="rect">
              <a:avLst/>
            </a:prstGeom>
            <a:noFill/>
          </p:spPr>
        </p:pic>
        <p:cxnSp>
          <p:nvCxnSpPr>
            <p:cNvPr id="10" name="Přímá spojovací čára 9"/>
            <p:cNvCxnSpPr/>
            <p:nvPr/>
          </p:nvCxnSpPr>
          <p:spPr>
            <a:xfrm>
              <a:off x="1357290" y="785794"/>
              <a:ext cx="664373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ovéPole 10"/>
          <p:cNvSpPr txBox="1"/>
          <p:nvPr/>
        </p:nvSpPr>
        <p:spPr>
          <a:xfrm>
            <a:off x="2428860" y="1000108"/>
            <a:ext cx="4214842" cy="369332"/>
          </a:xfrm>
          <a:prstGeom prst="rect">
            <a:avLst/>
          </a:prstGeom>
          <a:noFill/>
        </p:spPr>
        <p:txBody>
          <a:bodyPr wrap="square" rtlCol="0">
            <a:spAutoFit/>
          </a:bodyPr>
          <a:lstStyle/>
          <a:p>
            <a:r>
              <a:rPr lang="cs-CZ" dirty="0" smtClean="0">
                <a:latin typeface="Calibri" pitchFamily="34" charset="0"/>
                <a:cs typeface="Calibri" pitchFamily="34" charset="0"/>
              </a:rPr>
              <a:t>Sofie Bulharsko</a:t>
            </a:r>
          </a:p>
        </p:txBody>
      </p:sp>
      <p:sp>
        <p:nvSpPr>
          <p:cNvPr id="12" name="Tlačítko akce: Vlastní 11" descr="DLAVAK">
            <a:hlinkClick r:id="rId3" action="ppaction://hlinksldjump" highlightClick="1"/>
          </p:cNvPr>
          <p:cNvSpPr>
            <a:spLocks/>
          </p:cNvSpPr>
          <p:nvPr/>
        </p:nvSpPr>
        <p:spPr>
          <a:xfrm>
            <a:off x="785786" y="1500174"/>
            <a:ext cx="7500990" cy="4714908"/>
          </a:xfrm>
          <a:prstGeom prst="actionButtonBlank">
            <a:avLst/>
          </a:prstGeom>
          <a:blipFill>
            <a:blip r:embed="rId4" cstate="email"/>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12</a:t>
            </a:fld>
            <a:endParaRPr lang="cs-CZ"/>
          </a:p>
        </p:txBody>
      </p:sp>
      <p:sp>
        <p:nvSpPr>
          <p:cNvPr id="6" name="Nadpis 1"/>
          <p:cNvSpPr txBox="1">
            <a:spLocks/>
          </p:cNvSpPr>
          <p:nvPr/>
        </p:nvSpPr>
        <p:spPr>
          <a:xfrm>
            <a:off x="2000232" y="0"/>
            <a:ext cx="5229236" cy="77472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4000" b="0" i="0" u="none" strike="noStrike" kern="1200" cap="none" spc="0" normalizeH="0" baseline="0" noProof="0" smtClean="0">
                <a:ln>
                  <a:noFill/>
                </a:ln>
                <a:solidFill>
                  <a:schemeClr val="tx2"/>
                </a:solidFill>
                <a:effectLst/>
                <a:uLnTx/>
                <a:uFillTx/>
                <a:latin typeface="+mj-lt"/>
                <a:ea typeface="+mj-ea"/>
                <a:cs typeface="+mj-cs"/>
              </a:rPr>
              <a:t>EXP.BULHARSKO 2010</a:t>
            </a:r>
            <a:endParaRPr kumimoji="0" lang="cs-CZ" sz="4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7" name="Skupina 6"/>
          <p:cNvGrpSpPr/>
          <p:nvPr/>
        </p:nvGrpSpPr>
        <p:grpSpPr>
          <a:xfrm>
            <a:off x="214282" y="214290"/>
            <a:ext cx="7786742" cy="1128463"/>
            <a:chOff x="214282" y="214290"/>
            <a:chExt cx="7786742" cy="1128463"/>
          </a:xfrm>
        </p:grpSpPr>
        <p:pic>
          <p:nvPicPr>
            <p:cNvPr id="8" name="Picture 2" descr="C:\Users\Šárka\Documents\Míša\varianta1.jpg"/>
            <p:cNvPicPr>
              <a:picLocks noChangeAspect="1" noChangeArrowheads="1"/>
            </p:cNvPicPr>
            <p:nvPr/>
          </p:nvPicPr>
          <p:blipFill>
            <a:blip r:embed="rId2" cstate="email"/>
            <a:srcRect/>
            <a:stretch>
              <a:fillRect/>
            </a:stretch>
          </p:blipFill>
          <p:spPr bwMode="auto">
            <a:xfrm>
              <a:off x="214282" y="214290"/>
              <a:ext cx="1428760" cy="1128463"/>
            </a:xfrm>
            <a:prstGeom prst="rect">
              <a:avLst/>
            </a:prstGeom>
            <a:noFill/>
          </p:spPr>
        </p:pic>
        <p:cxnSp>
          <p:nvCxnSpPr>
            <p:cNvPr id="9" name="Přímá spojovací čára 8"/>
            <p:cNvCxnSpPr/>
            <p:nvPr/>
          </p:nvCxnSpPr>
          <p:spPr>
            <a:xfrm>
              <a:off x="1357290" y="785794"/>
              <a:ext cx="664373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ovéPole 9"/>
          <p:cNvSpPr txBox="1"/>
          <p:nvPr/>
        </p:nvSpPr>
        <p:spPr>
          <a:xfrm>
            <a:off x="2428860" y="1000108"/>
            <a:ext cx="4214842" cy="369332"/>
          </a:xfrm>
          <a:prstGeom prst="rect">
            <a:avLst/>
          </a:prstGeom>
          <a:noFill/>
        </p:spPr>
        <p:txBody>
          <a:bodyPr wrap="square" rtlCol="0">
            <a:spAutoFit/>
          </a:bodyPr>
          <a:lstStyle/>
          <a:p>
            <a:r>
              <a:rPr lang="cs-CZ" dirty="0" err="1" smtClean="0">
                <a:latin typeface="Calibri" pitchFamily="34" charset="0"/>
                <a:cs typeface="Calibri" pitchFamily="34" charset="0"/>
              </a:rPr>
              <a:t>Rilský</a:t>
            </a:r>
            <a:r>
              <a:rPr lang="cs-CZ" dirty="0" smtClean="0">
                <a:latin typeface="Calibri" pitchFamily="34" charset="0"/>
                <a:cs typeface="Calibri" pitchFamily="34" charset="0"/>
              </a:rPr>
              <a:t> </a:t>
            </a:r>
            <a:r>
              <a:rPr lang="cs-CZ" dirty="0" err="1" smtClean="0">
                <a:latin typeface="Calibri" pitchFamily="34" charset="0"/>
                <a:cs typeface="Calibri" pitchFamily="34" charset="0"/>
              </a:rPr>
              <a:t>Monastyr</a:t>
            </a:r>
            <a:r>
              <a:rPr lang="cs-CZ" dirty="0" smtClean="0">
                <a:latin typeface="Calibri" pitchFamily="34" charset="0"/>
                <a:cs typeface="Calibri" pitchFamily="34" charset="0"/>
              </a:rPr>
              <a:t> Bulharsko</a:t>
            </a:r>
          </a:p>
        </p:txBody>
      </p:sp>
      <p:sp>
        <p:nvSpPr>
          <p:cNvPr id="11" name="Tlačítko akce: Vlastní 10">
            <a:hlinkClick r:id="rId3" action="ppaction://hlinksldjump" highlightClick="1"/>
          </p:cNvPr>
          <p:cNvSpPr/>
          <p:nvPr/>
        </p:nvSpPr>
        <p:spPr>
          <a:xfrm>
            <a:off x="1000100" y="1428736"/>
            <a:ext cx="7143800" cy="4857784"/>
          </a:xfrm>
          <a:prstGeom prst="actionButtonBlank">
            <a:avLst/>
          </a:prstGeom>
          <a:blipFill>
            <a:blip r:embed="rId4" cstate="email"/>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13</a:t>
            </a:fld>
            <a:endParaRPr lang="cs-CZ"/>
          </a:p>
        </p:txBody>
      </p:sp>
      <p:sp>
        <p:nvSpPr>
          <p:cNvPr id="6" name="Nadpis 1"/>
          <p:cNvSpPr>
            <a:spLocks noGrp="1"/>
          </p:cNvSpPr>
          <p:nvPr>
            <p:ph type="title"/>
          </p:nvPr>
        </p:nvSpPr>
        <p:spPr>
          <a:xfrm>
            <a:off x="2000232" y="0"/>
            <a:ext cx="5229236" cy="774720"/>
          </a:xfrm>
        </p:spPr>
        <p:txBody>
          <a:bodyPr/>
          <a:lstStyle/>
          <a:p>
            <a:r>
              <a:rPr lang="cs-CZ" dirty="0" smtClean="0"/>
              <a:t>EXP.BULHARSKO 2010</a:t>
            </a:r>
            <a:endParaRPr lang="cs-CZ" dirty="0"/>
          </a:p>
        </p:txBody>
      </p:sp>
      <p:grpSp>
        <p:nvGrpSpPr>
          <p:cNvPr id="7" name="Skupina 6"/>
          <p:cNvGrpSpPr/>
          <p:nvPr/>
        </p:nvGrpSpPr>
        <p:grpSpPr>
          <a:xfrm>
            <a:off x="214282" y="214290"/>
            <a:ext cx="7786742" cy="1128463"/>
            <a:chOff x="214282" y="214290"/>
            <a:chExt cx="7786742" cy="1128463"/>
          </a:xfrm>
        </p:grpSpPr>
        <p:pic>
          <p:nvPicPr>
            <p:cNvPr id="8" name="Picture 2" descr="C:\Users\Šárka\Documents\Míša\varianta1.jpg"/>
            <p:cNvPicPr>
              <a:picLocks noChangeAspect="1" noChangeArrowheads="1"/>
            </p:cNvPicPr>
            <p:nvPr/>
          </p:nvPicPr>
          <p:blipFill>
            <a:blip r:embed="rId2" cstate="email"/>
            <a:srcRect/>
            <a:stretch>
              <a:fillRect/>
            </a:stretch>
          </p:blipFill>
          <p:spPr bwMode="auto">
            <a:xfrm>
              <a:off x="214282" y="214290"/>
              <a:ext cx="1428760" cy="1128463"/>
            </a:xfrm>
            <a:prstGeom prst="rect">
              <a:avLst/>
            </a:prstGeom>
            <a:noFill/>
          </p:spPr>
        </p:pic>
        <p:cxnSp>
          <p:nvCxnSpPr>
            <p:cNvPr id="9" name="Přímá spojovací čára 8"/>
            <p:cNvCxnSpPr/>
            <p:nvPr/>
          </p:nvCxnSpPr>
          <p:spPr>
            <a:xfrm>
              <a:off x="1357290" y="785794"/>
              <a:ext cx="664373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ovéPole 9"/>
          <p:cNvSpPr txBox="1"/>
          <p:nvPr/>
        </p:nvSpPr>
        <p:spPr>
          <a:xfrm>
            <a:off x="2428860" y="1000108"/>
            <a:ext cx="4214842" cy="369332"/>
          </a:xfrm>
          <a:prstGeom prst="rect">
            <a:avLst/>
          </a:prstGeom>
          <a:noFill/>
        </p:spPr>
        <p:txBody>
          <a:bodyPr wrap="square" rtlCol="0">
            <a:spAutoFit/>
          </a:bodyPr>
          <a:lstStyle/>
          <a:p>
            <a:r>
              <a:rPr lang="cs-CZ" dirty="0" smtClean="0">
                <a:latin typeface="Calibri" pitchFamily="34" charset="0"/>
                <a:cs typeface="Calibri" pitchFamily="34" charset="0"/>
              </a:rPr>
              <a:t>Pobřeží Černého moře Bulharsko: cíl dobyt</a:t>
            </a:r>
            <a:endParaRPr lang="cs-CZ" dirty="0">
              <a:latin typeface="Calibri" pitchFamily="34" charset="0"/>
              <a:cs typeface="Calibri" pitchFamily="34" charset="0"/>
            </a:endParaRPr>
          </a:p>
        </p:txBody>
      </p:sp>
      <p:sp>
        <p:nvSpPr>
          <p:cNvPr id="11" name="Tlačítko akce: Vlastní 10">
            <a:hlinkClick r:id="rId3" action="ppaction://hlinksldjump" highlightClick="1"/>
          </p:cNvPr>
          <p:cNvSpPr/>
          <p:nvPr/>
        </p:nvSpPr>
        <p:spPr>
          <a:xfrm>
            <a:off x="1142976" y="1500174"/>
            <a:ext cx="6929486" cy="4643470"/>
          </a:xfrm>
          <a:prstGeom prst="actionButtonBlank">
            <a:avLst/>
          </a:prstGeom>
          <a:blipFill>
            <a:blip r:embed="rId4" cstate="email"/>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14</a:t>
            </a:fld>
            <a:endParaRPr lang="cs-CZ"/>
          </a:p>
        </p:txBody>
      </p:sp>
      <p:sp>
        <p:nvSpPr>
          <p:cNvPr id="6" name="Nadpis 1"/>
          <p:cNvSpPr>
            <a:spLocks noGrp="1"/>
          </p:cNvSpPr>
          <p:nvPr>
            <p:ph type="title"/>
          </p:nvPr>
        </p:nvSpPr>
        <p:spPr>
          <a:xfrm>
            <a:off x="2000232" y="0"/>
            <a:ext cx="5229236" cy="774720"/>
          </a:xfrm>
        </p:spPr>
        <p:txBody>
          <a:bodyPr/>
          <a:lstStyle/>
          <a:p>
            <a:r>
              <a:rPr lang="cs-CZ" dirty="0" smtClean="0"/>
              <a:t>EXP.BULHARSKO 2010</a:t>
            </a:r>
            <a:endParaRPr lang="cs-CZ" dirty="0"/>
          </a:p>
        </p:txBody>
      </p:sp>
      <p:grpSp>
        <p:nvGrpSpPr>
          <p:cNvPr id="7" name="Skupina 6"/>
          <p:cNvGrpSpPr/>
          <p:nvPr/>
        </p:nvGrpSpPr>
        <p:grpSpPr>
          <a:xfrm>
            <a:off x="214282" y="214290"/>
            <a:ext cx="7786742" cy="1128463"/>
            <a:chOff x="214282" y="214290"/>
            <a:chExt cx="7786742" cy="1128463"/>
          </a:xfrm>
        </p:grpSpPr>
        <p:pic>
          <p:nvPicPr>
            <p:cNvPr id="8" name="Picture 2" descr="C:\Users\Šárka\Documents\Míša\varianta1.jpg"/>
            <p:cNvPicPr>
              <a:picLocks noChangeAspect="1" noChangeArrowheads="1"/>
            </p:cNvPicPr>
            <p:nvPr/>
          </p:nvPicPr>
          <p:blipFill>
            <a:blip r:embed="rId2" cstate="email"/>
            <a:srcRect/>
            <a:stretch>
              <a:fillRect/>
            </a:stretch>
          </p:blipFill>
          <p:spPr bwMode="auto">
            <a:xfrm>
              <a:off x="214282" y="214290"/>
              <a:ext cx="1428760" cy="1128463"/>
            </a:xfrm>
            <a:prstGeom prst="rect">
              <a:avLst/>
            </a:prstGeom>
            <a:noFill/>
          </p:spPr>
        </p:pic>
        <p:cxnSp>
          <p:nvCxnSpPr>
            <p:cNvPr id="9" name="Přímá spojovací čára 8"/>
            <p:cNvCxnSpPr/>
            <p:nvPr/>
          </p:nvCxnSpPr>
          <p:spPr>
            <a:xfrm>
              <a:off x="1357290" y="785794"/>
              <a:ext cx="664373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ovéPole 9"/>
          <p:cNvSpPr txBox="1"/>
          <p:nvPr/>
        </p:nvSpPr>
        <p:spPr>
          <a:xfrm>
            <a:off x="2428860" y="1071546"/>
            <a:ext cx="4214842" cy="369332"/>
          </a:xfrm>
          <a:prstGeom prst="rect">
            <a:avLst/>
          </a:prstGeom>
          <a:noFill/>
        </p:spPr>
        <p:txBody>
          <a:bodyPr wrap="square" rtlCol="0">
            <a:spAutoFit/>
          </a:bodyPr>
          <a:lstStyle/>
          <a:p>
            <a:r>
              <a:rPr lang="cs-CZ" dirty="0" err="1" smtClean="0">
                <a:latin typeface="Calibri" pitchFamily="34" charset="0"/>
                <a:cs typeface="Calibri" pitchFamily="34" charset="0"/>
              </a:rPr>
              <a:t>Musala</a:t>
            </a:r>
            <a:r>
              <a:rPr lang="cs-CZ" dirty="0" smtClean="0">
                <a:latin typeface="Calibri" pitchFamily="34" charset="0"/>
                <a:cs typeface="Calibri" pitchFamily="34" charset="0"/>
              </a:rPr>
              <a:t> 2925 m.</a:t>
            </a:r>
            <a:r>
              <a:rPr lang="cs-CZ" dirty="0" err="1" smtClean="0">
                <a:latin typeface="Calibri" pitchFamily="34" charset="0"/>
                <a:cs typeface="Calibri" pitchFamily="34" charset="0"/>
              </a:rPr>
              <a:t>n.m</a:t>
            </a:r>
            <a:r>
              <a:rPr lang="cs-CZ" dirty="0" smtClean="0">
                <a:latin typeface="Calibri" pitchFamily="34" charset="0"/>
                <a:cs typeface="Calibri" pitchFamily="34" charset="0"/>
              </a:rPr>
              <a:t>. Bulharsko</a:t>
            </a:r>
            <a:endParaRPr lang="cs-CZ" dirty="0">
              <a:latin typeface="Calibri" pitchFamily="34" charset="0"/>
              <a:cs typeface="Calibri" pitchFamily="34" charset="0"/>
            </a:endParaRPr>
          </a:p>
        </p:txBody>
      </p:sp>
      <p:sp>
        <p:nvSpPr>
          <p:cNvPr id="12" name="Tlačítko akce: Vlastní 11">
            <a:hlinkClick r:id="rId3" action="ppaction://hlinksldjump" highlightClick="1"/>
          </p:cNvPr>
          <p:cNvSpPr/>
          <p:nvPr/>
        </p:nvSpPr>
        <p:spPr>
          <a:xfrm>
            <a:off x="571472" y="1643050"/>
            <a:ext cx="7929618" cy="4357718"/>
          </a:xfrm>
          <a:prstGeom prst="actionButtonBlank">
            <a:avLst/>
          </a:prstGeom>
          <a:blipFill>
            <a:blip r:embed="rId4" cstate="email"/>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15</a:t>
            </a:fld>
            <a:endParaRPr lang="cs-CZ"/>
          </a:p>
        </p:txBody>
      </p:sp>
      <p:sp>
        <p:nvSpPr>
          <p:cNvPr id="6" name="Nadpis 1"/>
          <p:cNvSpPr>
            <a:spLocks noGrp="1"/>
          </p:cNvSpPr>
          <p:nvPr>
            <p:ph type="title"/>
          </p:nvPr>
        </p:nvSpPr>
        <p:spPr>
          <a:xfrm>
            <a:off x="2000232" y="0"/>
            <a:ext cx="5229236" cy="774720"/>
          </a:xfrm>
        </p:spPr>
        <p:txBody>
          <a:bodyPr/>
          <a:lstStyle/>
          <a:p>
            <a:r>
              <a:rPr lang="cs-CZ" dirty="0" smtClean="0"/>
              <a:t>EXP.BULHARSKO 2010</a:t>
            </a:r>
            <a:endParaRPr lang="cs-CZ" dirty="0"/>
          </a:p>
        </p:txBody>
      </p:sp>
      <p:grpSp>
        <p:nvGrpSpPr>
          <p:cNvPr id="7" name="Skupina 6"/>
          <p:cNvGrpSpPr/>
          <p:nvPr/>
        </p:nvGrpSpPr>
        <p:grpSpPr>
          <a:xfrm>
            <a:off x="214282" y="214290"/>
            <a:ext cx="7786742" cy="1128463"/>
            <a:chOff x="214282" y="214290"/>
            <a:chExt cx="7786742" cy="1128463"/>
          </a:xfrm>
        </p:grpSpPr>
        <p:pic>
          <p:nvPicPr>
            <p:cNvPr id="8" name="Picture 2" descr="C:\Users\Šárka\Documents\Míša\varianta1.jpg"/>
            <p:cNvPicPr>
              <a:picLocks noChangeAspect="1" noChangeArrowheads="1"/>
            </p:cNvPicPr>
            <p:nvPr/>
          </p:nvPicPr>
          <p:blipFill>
            <a:blip r:embed="rId2" cstate="email"/>
            <a:srcRect/>
            <a:stretch>
              <a:fillRect/>
            </a:stretch>
          </p:blipFill>
          <p:spPr bwMode="auto">
            <a:xfrm>
              <a:off x="214282" y="214290"/>
              <a:ext cx="1428760" cy="1128463"/>
            </a:xfrm>
            <a:prstGeom prst="rect">
              <a:avLst/>
            </a:prstGeom>
            <a:noFill/>
          </p:spPr>
        </p:pic>
        <p:cxnSp>
          <p:nvCxnSpPr>
            <p:cNvPr id="9" name="Přímá spojovací čára 8"/>
            <p:cNvCxnSpPr/>
            <p:nvPr/>
          </p:nvCxnSpPr>
          <p:spPr>
            <a:xfrm>
              <a:off x="1357290" y="785794"/>
              <a:ext cx="664373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ovéPole 9"/>
          <p:cNvSpPr txBox="1"/>
          <p:nvPr/>
        </p:nvSpPr>
        <p:spPr>
          <a:xfrm>
            <a:off x="2428860" y="1000108"/>
            <a:ext cx="4214842" cy="369332"/>
          </a:xfrm>
          <a:prstGeom prst="rect">
            <a:avLst/>
          </a:prstGeom>
          <a:noFill/>
        </p:spPr>
        <p:txBody>
          <a:bodyPr wrap="square" rtlCol="0">
            <a:spAutoFit/>
          </a:bodyPr>
          <a:lstStyle/>
          <a:p>
            <a:r>
              <a:rPr lang="cs-CZ" dirty="0" smtClean="0">
                <a:latin typeface="Calibri" pitchFamily="34" charset="0"/>
                <a:cs typeface="Calibri" pitchFamily="34" charset="0"/>
              </a:rPr>
              <a:t>Kamenný les Bulharsko</a:t>
            </a:r>
            <a:endParaRPr lang="cs-CZ" dirty="0">
              <a:latin typeface="Calibri" pitchFamily="34" charset="0"/>
              <a:cs typeface="Calibri" pitchFamily="34" charset="0"/>
            </a:endParaRPr>
          </a:p>
        </p:txBody>
      </p:sp>
      <p:sp>
        <p:nvSpPr>
          <p:cNvPr id="11" name="Tlačítko akce: Vlastní 10">
            <a:hlinkClick r:id="rId3" action="ppaction://hlinksldjump" highlightClick="1"/>
          </p:cNvPr>
          <p:cNvSpPr/>
          <p:nvPr/>
        </p:nvSpPr>
        <p:spPr>
          <a:xfrm>
            <a:off x="642910" y="1643050"/>
            <a:ext cx="7929618" cy="4357718"/>
          </a:xfrm>
          <a:prstGeom prst="actionButtonBlank">
            <a:avLst/>
          </a:prstGeom>
          <a:blipFill>
            <a:blip r:embed="rId4" cstate="email"/>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16</a:t>
            </a:fld>
            <a:endParaRPr lang="cs-CZ"/>
          </a:p>
        </p:txBody>
      </p:sp>
      <p:sp>
        <p:nvSpPr>
          <p:cNvPr id="5" name="Zástupný symbol pro obsah 4"/>
          <p:cNvSpPr>
            <a:spLocks noGrp="1"/>
          </p:cNvSpPr>
          <p:nvPr>
            <p:ph sz="quarter" idx="1"/>
          </p:nvPr>
        </p:nvSpPr>
        <p:spPr>
          <a:xfrm>
            <a:off x="2500298" y="2857496"/>
            <a:ext cx="3943352" cy="838192"/>
          </a:xfrm>
        </p:spPr>
        <p:txBody>
          <a:bodyPr/>
          <a:lstStyle/>
          <a:p>
            <a:r>
              <a:rPr lang="cs-CZ" dirty="0" smtClean="0">
                <a:latin typeface="Calibri" pitchFamily="34" charset="0"/>
                <a:cs typeface="Calibri" pitchFamily="34" charset="0"/>
              </a:rPr>
              <a:t>DĚKUJEME ZA PODPORU</a:t>
            </a:r>
            <a:endParaRPr lang="cs-CZ" dirty="0">
              <a:latin typeface="Calibri" pitchFamily="34" charset="0"/>
              <a:cs typeface="Calibri" pitchFamily="34" charset="0"/>
            </a:endParaRPr>
          </a:p>
        </p:txBody>
      </p:sp>
      <p:sp>
        <p:nvSpPr>
          <p:cNvPr id="6" name="Nadpis 1"/>
          <p:cNvSpPr>
            <a:spLocks noGrp="1"/>
          </p:cNvSpPr>
          <p:nvPr>
            <p:ph type="title"/>
          </p:nvPr>
        </p:nvSpPr>
        <p:spPr>
          <a:xfrm>
            <a:off x="2000232" y="0"/>
            <a:ext cx="5229236" cy="774720"/>
          </a:xfrm>
        </p:spPr>
        <p:txBody>
          <a:bodyPr/>
          <a:lstStyle/>
          <a:p>
            <a:r>
              <a:rPr lang="cs-CZ" dirty="0" smtClean="0"/>
              <a:t>EXP.BULHARSKO 2010</a:t>
            </a:r>
            <a:endParaRPr lang="cs-CZ" dirty="0"/>
          </a:p>
        </p:txBody>
      </p:sp>
      <p:grpSp>
        <p:nvGrpSpPr>
          <p:cNvPr id="7" name="Skupina 6"/>
          <p:cNvGrpSpPr/>
          <p:nvPr/>
        </p:nvGrpSpPr>
        <p:grpSpPr>
          <a:xfrm>
            <a:off x="214282" y="214290"/>
            <a:ext cx="7786742" cy="1128463"/>
            <a:chOff x="214282" y="214290"/>
            <a:chExt cx="7786742" cy="1128463"/>
          </a:xfrm>
        </p:grpSpPr>
        <p:pic>
          <p:nvPicPr>
            <p:cNvPr id="8" name="Picture 2" descr="C:\Users\Šárka\Documents\Míša\varianta1.jpg"/>
            <p:cNvPicPr>
              <a:picLocks noChangeAspect="1" noChangeArrowheads="1"/>
            </p:cNvPicPr>
            <p:nvPr/>
          </p:nvPicPr>
          <p:blipFill>
            <a:blip r:embed="rId2" cstate="email"/>
            <a:srcRect/>
            <a:stretch>
              <a:fillRect/>
            </a:stretch>
          </p:blipFill>
          <p:spPr bwMode="auto">
            <a:xfrm>
              <a:off x="214282" y="214290"/>
              <a:ext cx="1428760" cy="1128463"/>
            </a:xfrm>
            <a:prstGeom prst="rect">
              <a:avLst/>
            </a:prstGeom>
            <a:noFill/>
          </p:spPr>
        </p:pic>
        <p:cxnSp>
          <p:nvCxnSpPr>
            <p:cNvPr id="9" name="Přímá spojovací čára 8"/>
            <p:cNvCxnSpPr/>
            <p:nvPr/>
          </p:nvCxnSpPr>
          <p:spPr>
            <a:xfrm>
              <a:off x="1357290" y="785794"/>
              <a:ext cx="664373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ovéPole 9"/>
          <p:cNvSpPr txBox="1"/>
          <p:nvPr/>
        </p:nvSpPr>
        <p:spPr>
          <a:xfrm>
            <a:off x="2357422" y="1000108"/>
            <a:ext cx="4214842" cy="369332"/>
          </a:xfrm>
          <a:prstGeom prst="rect">
            <a:avLst/>
          </a:prstGeom>
          <a:noFill/>
        </p:spPr>
        <p:txBody>
          <a:bodyPr wrap="square" rtlCol="0">
            <a:spAutoFit/>
          </a:bodyPr>
          <a:lstStyle/>
          <a:p>
            <a:r>
              <a:rPr lang="cs-CZ" dirty="0" smtClean="0">
                <a:latin typeface="Calibri" pitchFamily="34" charset="0"/>
                <a:cs typeface="Calibri" pitchFamily="34" charset="0"/>
              </a:rPr>
              <a:t>Dunaj Bulharsko</a:t>
            </a:r>
            <a:endParaRPr lang="cs-CZ" dirty="0">
              <a:latin typeface="Calibri" pitchFamily="34" charset="0"/>
              <a:cs typeface="Calibri" pitchFamily="34" charset="0"/>
            </a:endParaRPr>
          </a:p>
        </p:txBody>
      </p:sp>
      <p:sp>
        <p:nvSpPr>
          <p:cNvPr id="11" name="Tlačítko akce: Vlastní 10">
            <a:hlinkClick r:id="rId3" action="ppaction://hlinksldjump" highlightClick="1"/>
          </p:cNvPr>
          <p:cNvSpPr/>
          <p:nvPr/>
        </p:nvSpPr>
        <p:spPr>
          <a:xfrm>
            <a:off x="857224" y="1428736"/>
            <a:ext cx="7429552" cy="4572032"/>
          </a:xfrm>
          <a:prstGeom prst="actionButtonBlank">
            <a:avLst/>
          </a:prstGeom>
          <a:blipFill>
            <a:blip r:embed="rId4" cstate="email"/>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p:cNvSpPr>
            <a:spLocks noGrp="1"/>
          </p:cNvSpPr>
          <p:nvPr>
            <p:ph type="ftr" sz="quarter" idx="11"/>
          </p:nvPr>
        </p:nvSpPr>
        <p:spPr/>
        <p:txBody>
          <a:bodyPr/>
          <a:lstStyle/>
          <a:p>
            <a:r>
              <a:rPr lang="cs-CZ" dirty="0" smtClean="0">
                <a:solidFill>
                  <a:schemeClr val="tx1"/>
                </a:solidFill>
              </a:rPr>
              <a:t>www.</a:t>
            </a:r>
            <a:r>
              <a:rPr lang="cs-CZ" dirty="0" err="1" smtClean="0">
                <a:solidFill>
                  <a:schemeClr val="tx1"/>
                </a:solidFill>
              </a:rPr>
              <a:t>dlavak.cz</a:t>
            </a:r>
            <a:r>
              <a:rPr lang="cs-CZ" dirty="0" smtClean="0">
                <a:solidFill>
                  <a:schemeClr val="tx1"/>
                </a:solidFill>
              </a:rPr>
              <a:t>/</a:t>
            </a:r>
            <a:r>
              <a:rPr lang="cs-CZ" dirty="0" err="1" smtClean="0">
                <a:solidFill>
                  <a:schemeClr val="tx1"/>
                </a:solidFill>
              </a:rPr>
              <a:t>dlavak</a:t>
            </a:r>
            <a:r>
              <a:rPr lang="cs-CZ" dirty="0" smtClean="0">
                <a:solidFill>
                  <a:schemeClr val="tx1"/>
                </a:solidFill>
              </a:rPr>
              <a:t>@</a:t>
            </a:r>
            <a:r>
              <a:rPr lang="cs-CZ" dirty="0" err="1" smtClean="0">
                <a:solidFill>
                  <a:schemeClr val="tx1"/>
                </a:solidFill>
              </a:rPr>
              <a:t>dlavak.cz</a:t>
            </a:r>
            <a:endParaRPr lang="cs-CZ" dirty="0">
              <a:solidFill>
                <a:schemeClr val="tx1"/>
              </a:solidFill>
            </a:endParaRPr>
          </a:p>
        </p:txBody>
      </p:sp>
      <p:sp>
        <p:nvSpPr>
          <p:cNvPr id="6" name="Zástupný symbol pro číslo snímku 5"/>
          <p:cNvSpPr>
            <a:spLocks noGrp="1"/>
          </p:cNvSpPr>
          <p:nvPr>
            <p:ph type="sldNum" sz="quarter" idx="12"/>
          </p:nvPr>
        </p:nvSpPr>
        <p:spPr/>
        <p:txBody>
          <a:bodyPr/>
          <a:lstStyle/>
          <a:p>
            <a:fld id="{17A7B534-0347-4140-B1AE-3342A2A3AA8C}" type="slidenum">
              <a:rPr lang="cs-CZ" smtClean="0"/>
              <a:pPr/>
              <a:t>2</a:t>
            </a:fld>
            <a:endParaRPr lang="cs-CZ"/>
          </a:p>
        </p:txBody>
      </p:sp>
      <p:sp>
        <p:nvSpPr>
          <p:cNvPr id="3" name="Zástupný symbol pro obsah 2"/>
          <p:cNvSpPr>
            <a:spLocks noGrp="1"/>
          </p:cNvSpPr>
          <p:nvPr>
            <p:ph sz="quarter" idx="1"/>
          </p:nvPr>
        </p:nvSpPr>
        <p:spPr/>
        <p:txBody>
          <a:bodyPr>
            <a:normAutofit/>
          </a:bodyPr>
          <a:lstStyle/>
          <a:p>
            <a:pPr algn="just">
              <a:buNone/>
            </a:pPr>
            <a:r>
              <a:rPr lang="cs-CZ" sz="2200" dirty="0" smtClean="0">
                <a:solidFill>
                  <a:srgbClr val="92D050"/>
                </a:solidFill>
                <a:latin typeface="Calibri" pitchFamily="34" charset="0"/>
              </a:rPr>
              <a:t>     </a:t>
            </a:r>
            <a:endParaRPr lang="cs-CZ" sz="1600" dirty="0" smtClean="0">
              <a:solidFill>
                <a:srgbClr val="92D050"/>
              </a:solidFill>
              <a:latin typeface="Calibri" pitchFamily="34" charset="0"/>
            </a:endParaRPr>
          </a:p>
        </p:txBody>
      </p:sp>
      <p:grpSp>
        <p:nvGrpSpPr>
          <p:cNvPr id="10" name="Skupina 9"/>
          <p:cNvGrpSpPr/>
          <p:nvPr/>
        </p:nvGrpSpPr>
        <p:grpSpPr>
          <a:xfrm>
            <a:off x="428596" y="214290"/>
            <a:ext cx="7429552" cy="857256"/>
            <a:chOff x="214282" y="214290"/>
            <a:chExt cx="7429552" cy="857256"/>
          </a:xfrm>
        </p:grpSpPr>
        <p:pic>
          <p:nvPicPr>
            <p:cNvPr id="8" name="Picture 2" descr="C:\Users\Šárka\Documents\Míša\varianta1.jpg"/>
            <p:cNvPicPr>
              <a:picLocks noChangeAspect="1" noChangeArrowheads="1"/>
            </p:cNvPicPr>
            <p:nvPr/>
          </p:nvPicPr>
          <p:blipFill>
            <a:blip r:embed="rId4" cstate="email"/>
            <a:srcRect/>
            <a:stretch>
              <a:fillRect/>
            </a:stretch>
          </p:blipFill>
          <p:spPr bwMode="auto">
            <a:xfrm>
              <a:off x="214282" y="214290"/>
              <a:ext cx="1085382" cy="857256"/>
            </a:xfrm>
            <a:prstGeom prst="rect">
              <a:avLst/>
            </a:prstGeom>
            <a:noFill/>
          </p:spPr>
        </p:pic>
        <p:cxnSp>
          <p:nvCxnSpPr>
            <p:cNvPr id="9" name="Přímá spojovací čára 8"/>
            <p:cNvCxnSpPr/>
            <p:nvPr/>
          </p:nvCxnSpPr>
          <p:spPr>
            <a:xfrm>
              <a:off x="1071538" y="642918"/>
              <a:ext cx="6572296"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Nadpis 1"/>
          <p:cNvSpPr>
            <a:spLocks noGrp="1"/>
          </p:cNvSpPr>
          <p:nvPr>
            <p:ph type="title"/>
          </p:nvPr>
        </p:nvSpPr>
        <p:spPr>
          <a:xfrm>
            <a:off x="1857356" y="214290"/>
            <a:ext cx="2300278" cy="500066"/>
          </a:xfrm>
        </p:spPr>
        <p:txBody>
          <a:bodyPr>
            <a:noAutofit/>
          </a:bodyPr>
          <a:lstStyle/>
          <a:p>
            <a:r>
              <a:rPr lang="cs-CZ" sz="3200" dirty="0" smtClean="0">
                <a:latin typeface="Calibri" pitchFamily="34" charset="0"/>
                <a:cs typeface="Calibri" pitchFamily="34" charset="0"/>
              </a:rPr>
              <a:t>ÚVOD</a:t>
            </a:r>
            <a:endParaRPr lang="cs-CZ" sz="3200" dirty="0">
              <a:latin typeface="Calibri" pitchFamily="34" charset="0"/>
              <a:cs typeface="Calibri" pitchFamily="34" charset="0"/>
            </a:endParaRPr>
          </a:p>
        </p:txBody>
      </p:sp>
      <p:pic>
        <p:nvPicPr>
          <p:cNvPr id="2" name="Picture 2" descr="J:\Exp.Afrika 2011\Prezentace\Prezentace Expedice Afrika 2011\Podklady P.E.A.2011\af2011s.gif"/>
          <p:cNvPicPr>
            <a:picLocks noChangeAspect="1" noChangeArrowheads="1" noCrop="1"/>
          </p:cNvPicPr>
          <p:nvPr/>
        </p:nvPicPr>
        <p:blipFill>
          <a:blip r:embed="rId5" cstate="email"/>
          <a:srcRect/>
          <a:stretch>
            <a:fillRect/>
          </a:stretch>
        </p:blipFill>
        <p:spPr bwMode="auto">
          <a:xfrm>
            <a:off x="428596" y="2071678"/>
            <a:ext cx="8374639" cy="2695587"/>
          </a:xfrm>
          <a:prstGeom prst="rect">
            <a:avLst/>
          </a:prstGeom>
          <a:noFill/>
        </p:spPr>
      </p:pic>
      <p:pic>
        <p:nvPicPr>
          <p:cNvPr id="11" name="African Drums - African Percussion(1).wav">
            <a:hlinkClick r:id="" action="ppaction://media"/>
          </p:cNvPr>
          <p:cNvPicPr>
            <a:picLocks noRot="1" noChangeAspect="1"/>
          </p:cNvPicPr>
          <p:nvPr>
            <a:wavAudioFile r:embed="rId1" name="African Drums - African Percussion(1).wav"/>
          </p:nvPr>
        </p:nvPicPr>
        <p:blipFill>
          <a:blip r:embed="rId6" cstate="print"/>
          <a:stretch>
            <a:fillRect/>
          </a:stretch>
        </p:blipFill>
        <p:spPr>
          <a:xfrm>
            <a:off x="8429652" y="614364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98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57356" y="142852"/>
            <a:ext cx="2300278" cy="714372"/>
          </a:xfrm>
        </p:spPr>
        <p:txBody>
          <a:bodyPr>
            <a:normAutofit/>
          </a:bodyPr>
          <a:lstStyle/>
          <a:p>
            <a:r>
              <a:rPr lang="cs-CZ" sz="3200" dirty="0" smtClean="0">
                <a:latin typeface="Calibri" pitchFamily="34" charset="0"/>
                <a:cs typeface="Calibri" pitchFamily="34" charset="0"/>
              </a:rPr>
              <a:t>O NÁS</a:t>
            </a:r>
            <a:endParaRPr lang="cs-CZ" sz="3200" dirty="0">
              <a:latin typeface="Calibri" pitchFamily="34" charset="0"/>
              <a:cs typeface="Calibri" pitchFamily="34" charset="0"/>
            </a:endParaRPr>
          </a:p>
        </p:txBody>
      </p:sp>
      <p:sp>
        <p:nvSpPr>
          <p:cNvPr id="3" name="Zástupný symbol pro obsah 2"/>
          <p:cNvSpPr>
            <a:spLocks noGrp="1"/>
          </p:cNvSpPr>
          <p:nvPr>
            <p:ph sz="quarter" idx="1"/>
          </p:nvPr>
        </p:nvSpPr>
        <p:spPr>
          <a:xfrm>
            <a:off x="500034" y="2000240"/>
            <a:ext cx="2071702" cy="1428760"/>
          </a:xfrm>
        </p:spPr>
        <p:txBody>
          <a:bodyPr>
            <a:normAutofit fontScale="55000" lnSpcReduction="20000"/>
          </a:bodyPr>
          <a:lstStyle/>
          <a:p>
            <a:pPr algn="r">
              <a:buNone/>
            </a:pPr>
            <a:r>
              <a:rPr lang="cs-CZ" dirty="0" smtClean="0">
                <a:latin typeface="Calibri" pitchFamily="34" charset="0"/>
                <a:cs typeface="Calibri" pitchFamily="34" charset="0"/>
              </a:rPr>
              <a:t>Ondřej Novák</a:t>
            </a:r>
          </a:p>
          <a:p>
            <a:pPr lvl="0" algn="r">
              <a:buNone/>
              <a:defRPr/>
            </a:pPr>
            <a:r>
              <a:rPr lang="en-US" dirty="0" smtClean="0">
                <a:latin typeface="Calibri" pitchFamily="34" charset="0"/>
                <a:cs typeface="Calibri" pitchFamily="34" charset="0"/>
              </a:rPr>
              <a:t>*</a:t>
            </a:r>
            <a:r>
              <a:rPr lang="cs-CZ" dirty="0" smtClean="0">
                <a:latin typeface="Calibri" pitchFamily="34" charset="0"/>
                <a:cs typeface="Calibri" pitchFamily="34" charset="0"/>
              </a:rPr>
              <a:t> 1978</a:t>
            </a:r>
          </a:p>
          <a:p>
            <a:pPr lvl="0" algn="r">
              <a:buNone/>
              <a:defRPr/>
            </a:pPr>
            <a:r>
              <a:rPr lang="cs-CZ" dirty="0" smtClean="0">
                <a:latin typeface="Calibri" pitchFamily="34" charset="0"/>
                <a:cs typeface="Calibri" pitchFamily="34" charset="0"/>
              </a:rPr>
              <a:t>Oblast IT</a:t>
            </a:r>
          </a:p>
          <a:p>
            <a:pPr lvl="0" algn="r">
              <a:buNone/>
              <a:defRPr/>
            </a:pPr>
            <a:r>
              <a:rPr lang="cs-CZ" dirty="0" smtClean="0">
                <a:latin typeface="Calibri" pitchFamily="34" charset="0"/>
                <a:cs typeface="Calibri" pitchFamily="34" charset="0"/>
              </a:rPr>
              <a:t>Cestovatelské zkušenosti:</a:t>
            </a:r>
          </a:p>
          <a:p>
            <a:pPr lvl="0" algn="r">
              <a:buNone/>
              <a:defRPr/>
            </a:pPr>
            <a:r>
              <a:rPr lang="cs-CZ" dirty="0" smtClean="0">
                <a:latin typeface="Calibri" pitchFamily="34" charset="0"/>
                <a:cs typeface="Calibri" pitchFamily="34" charset="0"/>
              </a:rPr>
              <a:t>Vysokohorská turistika, Evropa, Afrika, USA</a:t>
            </a:r>
          </a:p>
          <a:p>
            <a:pPr algn="r">
              <a:buNone/>
            </a:pPr>
            <a:endParaRPr lang="cs-CZ" dirty="0" smtClean="0">
              <a:latin typeface="Calibri" pitchFamily="34" charset="0"/>
              <a:cs typeface="Calibri" pitchFamily="34" charset="0"/>
            </a:endParaRPr>
          </a:p>
          <a:p>
            <a:pPr algn="r">
              <a:buNone/>
            </a:pPr>
            <a:endParaRPr lang="cs-CZ" dirty="0" smtClean="0">
              <a:latin typeface="Calibri" pitchFamily="34" charset="0"/>
              <a:cs typeface="Calibri" pitchFamily="34" charset="0"/>
            </a:endParaRPr>
          </a:p>
          <a:p>
            <a:pPr algn="r">
              <a:buNone/>
            </a:pPr>
            <a:endParaRPr lang="cs-CZ" dirty="0">
              <a:latin typeface="Calibri" pitchFamily="34" charset="0"/>
              <a:cs typeface="Calibri" pitchFamily="34" charset="0"/>
            </a:endParaRPr>
          </a:p>
        </p:txBody>
      </p:sp>
      <p:sp>
        <p:nvSpPr>
          <p:cNvPr id="4" name="Zástupný symbol pro zápatí 3"/>
          <p:cNvSpPr>
            <a:spLocks noGrp="1"/>
          </p:cNvSpPr>
          <p:nvPr>
            <p:ph type="ftr" sz="quarter" idx="11"/>
          </p:nvPr>
        </p:nvSpPr>
        <p:spPr/>
        <p:txBody>
          <a:bodyPr/>
          <a:lstStyle/>
          <a:p>
            <a:r>
              <a:rPr lang="cs-CZ" dirty="0" smtClean="0"/>
              <a:t>www.</a:t>
            </a:r>
            <a:r>
              <a:rPr lang="cs-CZ" dirty="0" err="1" smtClean="0"/>
              <a:t>dlavak.cz</a:t>
            </a:r>
            <a:r>
              <a:rPr lang="cs-CZ" dirty="0" smtClean="0"/>
              <a:t>/</a:t>
            </a:r>
            <a:r>
              <a:rPr lang="cs-CZ" dirty="0" err="1" smtClean="0"/>
              <a:t>dlavak</a:t>
            </a:r>
            <a:r>
              <a:rPr lang="cs-CZ" dirty="0" smtClean="0"/>
              <a:t>@</a:t>
            </a:r>
            <a:r>
              <a:rPr lang="cs-CZ" dirty="0" err="1" smtClean="0"/>
              <a:t>dlavak.cz</a:t>
            </a:r>
            <a:endParaRPr lang="cs-CZ" dirty="0"/>
          </a:p>
        </p:txBody>
      </p:sp>
      <p:sp>
        <p:nvSpPr>
          <p:cNvPr id="5" name="Zástupný symbol pro číslo snímku 4"/>
          <p:cNvSpPr>
            <a:spLocks noGrp="1"/>
          </p:cNvSpPr>
          <p:nvPr>
            <p:ph type="sldNum" sz="quarter" idx="12"/>
          </p:nvPr>
        </p:nvSpPr>
        <p:spPr/>
        <p:txBody>
          <a:bodyPr/>
          <a:lstStyle/>
          <a:p>
            <a:fld id="{17A7B534-0347-4140-B1AE-3342A2A3AA8C}" type="slidenum">
              <a:rPr lang="cs-CZ" smtClean="0"/>
              <a:pPr/>
              <a:t>3</a:t>
            </a:fld>
            <a:endParaRPr lang="cs-CZ"/>
          </a:p>
        </p:txBody>
      </p:sp>
      <p:sp>
        <p:nvSpPr>
          <p:cNvPr id="6" name="Zástupný symbol pro obsah 2"/>
          <p:cNvSpPr txBox="1">
            <a:spLocks/>
          </p:cNvSpPr>
          <p:nvPr/>
        </p:nvSpPr>
        <p:spPr>
          <a:xfrm>
            <a:off x="6572264" y="2071678"/>
            <a:ext cx="2214578" cy="1428760"/>
          </a:xfrm>
          <a:prstGeom prst="rect">
            <a:avLst/>
          </a:prstGeom>
        </p:spPr>
        <p:txBody>
          <a:bodyPr vert="horz">
            <a:normAutofit fontScale="55000" lnSpcReduction="20000"/>
          </a:bodyPr>
          <a:lstStyle/>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cs-CZ" sz="2600" b="0" i="0" u="none" strike="noStrike" kern="1200" cap="none" spc="0" normalizeH="0" baseline="0" noProof="0" dirty="0" smtClean="0">
                <a:ln>
                  <a:noFill/>
                </a:ln>
                <a:solidFill>
                  <a:schemeClr val="tx1"/>
                </a:solidFill>
                <a:effectLst/>
                <a:uLnTx/>
                <a:uFillTx/>
                <a:latin typeface="Calibri" pitchFamily="34" charset="0"/>
                <a:cs typeface="Calibri" pitchFamily="34" charset="0"/>
              </a:rPr>
              <a:t>Michal Dlask</a:t>
            </a:r>
          </a:p>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600" dirty="0" smtClean="0">
                <a:latin typeface="Calibri" pitchFamily="34" charset="0"/>
                <a:cs typeface="Calibri" pitchFamily="34" charset="0"/>
              </a:rPr>
              <a:t>*</a:t>
            </a:r>
            <a:r>
              <a:rPr lang="cs-CZ" sz="2600" dirty="0" smtClean="0">
                <a:latin typeface="Calibri" pitchFamily="34" charset="0"/>
                <a:cs typeface="Calibri" pitchFamily="34" charset="0"/>
              </a:rPr>
              <a:t> 1978</a:t>
            </a:r>
            <a:endParaRPr lang="cs-CZ" sz="2600" noProof="0" dirty="0" smtClean="0">
              <a:latin typeface="Calibri" pitchFamily="34" charset="0"/>
              <a:cs typeface="Calibri" pitchFamily="34" charset="0"/>
            </a:endParaRPr>
          </a:p>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cs-CZ" sz="2600" noProof="0" dirty="0" smtClean="0">
                <a:latin typeface="Calibri" pitchFamily="34" charset="0"/>
                <a:cs typeface="Calibri" pitchFamily="34" charset="0"/>
              </a:rPr>
              <a:t>Projektant</a:t>
            </a:r>
          </a:p>
          <a:p>
            <a:pPr lvl="0">
              <a:buNone/>
              <a:defRPr/>
            </a:pPr>
            <a:r>
              <a:rPr lang="cs-CZ" sz="2800" dirty="0" smtClean="0">
                <a:latin typeface="Calibri" pitchFamily="34" charset="0"/>
                <a:cs typeface="Calibri" pitchFamily="34" charset="0"/>
              </a:rPr>
              <a:t>Cestovatelské zkušenosti:</a:t>
            </a:r>
          </a:p>
          <a:p>
            <a:pPr lvl="0">
              <a:buNone/>
              <a:defRPr/>
            </a:pPr>
            <a:r>
              <a:rPr lang="cs-CZ" sz="2800" dirty="0" smtClean="0">
                <a:latin typeface="Calibri" pitchFamily="34" charset="0"/>
                <a:cs typeface="Calibri" pitchFamily="34" charset="0"/>
              </a:rPr>
              <a:t>Vysokohorská turistika, Evropa, 2x Afrika</a:t>
            </a:r>
          </a:p>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cs-CZ" sz="26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cs-CZ" sz="2600" b="0"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sp>
        <p:nvSpPr>
          <p:cNvPr id="7" name="Obdélník 6"/>
          <p:cNvSpPr/>
          <p:nvPr/>
        </p:nvSpPr>
        <p:spPr>
          <a:xfrm>
            <a:off x="285720" y="5000636"/>
            <a:ext cx="4572000" cy="1077218"/>
          </a:xfrm>
          <a:prstGeom prst="rect">
            <a:avLst/>
          </a:prstGeom>
        </p:spPr>
        <p:txBody>
          <a:bodyPr>
            <a:spAutoFit/>
          </a:bodyPr>
          <a:lstStyle/>
          <a:p>
            <a:pPr marL="274320" lvl="0" indent="-274320">
              <a:spcBef>
                <a:spcPts val="580"/>
              </a:spcBef>
              <a:buClr>
                <a:schemeClr val="accent1"/>
              </a:buClr>
              <a:buSzPct val="85000"/>
              <a:defRPr/>
            </a:pPr>
            <a:r>
              <a:rPr lang="cs-CZ" dirty="0" smtClean="0">
                <a:latin typeface="Calibri" pitchFamily="34" charset="0"/>
                <a:cs typeface="Calibri" pitchFamily="34" charset="0"/>
              </a:rPr>
              <a:t>Kontakty:</a:t>
            </a:r>
          </a:p>
          <a:p>
            <a:pPr marL="274320" lvl="0" indent="-274320">
              <a:spcBef>
                <a:spcPts val="580"/>
              </a:spcBef>
              <a:buClr>
                <a:schemeClr val="accent1"/>
              </a:buClr>
              <a:buSzPct val="85000"/>
              <a:defRPr/>
            </a:pPr>
            <a:r>
              <a:rPr lang="cs-CZ" dirty="0" smtClean="0">
                <a:latin typeface="Calibri" pitchFamily="34" charset="0"/>
                <a:cs typeface="Calibri" pitchFamily="34" charset="0"/>
              </a:rPr>
              <a:t>Michal Dlask tel: 731 476 363</a:t>
            </a:r>
          </a:p>
          <a:p>
            <a:pPr marL="274320" lvl="0" indent="-274320">
              <a:spcBef>
                <a:spcPts val="580"/>
              </a:spcBef>
              <a:buClr>
                <a:schemeClr val="accent1"/>
              </a:buClr>
              <a:buSzPct val="85000"/>
              <a:defRPr/>
            </a:pPr>
            <a:r>
              <a:rPr lang="cs-CZ" dirty="0" smtClean="0">
                <a:latin typeface="Calibri" pitchFamily="34" charset="0"/>
                <a:cs typeface="Calibri" pitchFamily="34" charset="0"/>
              </a:rPr>
              <a:t>Ondřej Novák tel: 607 561 809</a:t>
            </a:r>
            <a:endParaRPr lang="cs-CZ" dirty="0">
              <a:latin typeface="Calibri" pitchFamily="34" charset="0"/>
              <a:cs typeface="Calibri" pitchFamily="34" charset="0"/>
            </a:endParaRPr>
          </a:p>
        </p:txBody>
      </p:sp>
      <p:pic>
        <p:nvPicPr>
          <p:cNvPr id="8" name="Picture 2" descr="C:\Users\Šárka\Documents\Míša\varianta1.jpg"/>
          <p:cNvPicPr>
            <a:picLocks noChangeAspect="1" noChangeArrowheads="1"/>
          </p:cNvPicPr>
          <p:nvPr/>
        </p:nvPicPr>
        <p:blipFill>
          <a:blip r:embed="rId4" cstate="email"/>
          <a:srcRect/>
          <a:stretch>
            <a:fillRect/>
          </a:stretch>
        </p:blipFill>
        <p:spPr bwMode="auto">
          <a:xfrm>
            <a:off x="214282" y="214290"/>
            <a:ext cx="1438258" cy="1135964"/>
          </a:xfrm>
          <a:prstGeom prst="rect">
            <a:avLst/>
          </a:prstGeom>
          <a:noFill/>
        </p:spPr>
      </p:pic>
      <p:cxnSp>
        <p:nvCxnSpPr>
          <p:cNvPr id="9" name="Přímá spojovací čára 8"/>
          <p:cNvCxnSpPr/>
          <p:nvPr/>
        </p:nvCxnSpPr>
        <p:spPr>
          <a:xfrm>
            <a:off x="1357290" y="785794"/>
            <a:ext cx="664373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ástupný symbol pro obsah 2"/>
          <p:cNvSpPr txBox="1">
            <a:spLocks/>
          </p:cNvSpPr>
          <p:nvPr/>
        </p:nvSpPr>
        <p:spPr>
          <a:xfrm>
            <a:off x="3428992" y="4357694"/>
            <a:ext cx="2586030" cy="1143008"/>
          </a:xfrm>
          <a:prstGeom prst="rect">
            <a:avLst/>
          </a:prstGeom>
        </p:spPr>
        <p:txBody>
          <a:bodyPr vert="horz">
            <a:normAutofit fontScale="55000" lnSpcReduction="200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cs-CZ" sz="2600" b="0" i="0" u="none" strike="noStrike" kern="1200" cap="none" spc="0" normalizeH="0" baseline="0" noProof="0" dirty="0" smtClean="0">
                <a:ln>
                  <a:noFill/>
                </a:ln>
                <a:solidFill>
                  <a:schemeClr val="tx1"/>
                </a:solidFill>
                <a:effectLst/>
                <a:uLnTx/>
                <a:uFillTx/>
                <a:latin typeface="Calibri" pitchFamily="34" charset="0"/>
                <a:cs typeface="Calibri" pitchFamily="34" charset="0"/>
              </a:rPr>
              <a:t>Klaudie</a:t>
            </a: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600" dirty="0" smtClean="0">
                <a:latin typeface="Calibri" pitchFamily="34" charset="0"/>
                <a:cs typeface="Calibri" pitchFamily="34" charset="0"/>
              </a:rPr>
              <a:t>*</a:t>
            </a:r>
            <a:r>
              <a:rPr lang="cs-CZ" sz="2600" dirty="0" smtClean="0">
                <a:latin typeface="Calibri" pitchFamily="34" charset="0"/>
                <a:cs typeface="Calibri" pitchFamily="34" charset="0"/>
              </a:rPr>
              <a:t> 1968</a:t>
            </a:r>
            <a:endParaRPr lang="cs-CZ" sz="2600" noProof="0" dirty="0" smtClean="0">
              <a:latin typeface="Calibri" pitchFamily="34" charset="0"/>
              <a:cs typeface="Calibri" pitchFamily="34" charset="0"/>
            </a:endParaRP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cs-CZ" sz="2600" noProof="0" dirty="0" smtClean="0">
                <a:latin typeface="Calibri" pitchFamily="34" charset="0"/>
                <a:cs typeface="Calibri" pitchFamily="34" charset="0"/>
              </a:rPr>
              <a:t>Osobní vůz Škoda </a:t>
            </a:r>
            <a:r>
              <a:rPr lang="cs-CZ" sz="2600" noProof="0" dirty="0" err="1" smtClean="0">
                <a:latin typeface="Calibri" pitchFamily="34" charset="0"/>
                <a:cs typeface="Calibri" pitchFamily="34" charset="0"/>
              </a:rPr>
              <a:t>Octavia</a:t>
            </a:r>
            <a:r>
              <a:rPr lang="cs-CZ" sz="2600" noProof="0" dirty="0" smtClean="0">
                <a:latin typeface="Calibri" pitchFamily="34" charset="0"/>
                <a:cs typeface="Calibri" pitchFamily="34" charset="0"/>
              </a:rPr>
              <a:t> </a:t>
            </a:r>
            <a:r>
              <a:rPr lang="cs-CZ" sz="2600" noProof="0" dirty="0" err="1" smtClean="0">
                <a:latin typeface="Calibri" pitchFamily="34" charset="0"/>
                <a:cs typeface="Calibri" pitchFamily="34" charset="0"/>
              </a:rPr>
              <a:t>combi</a:t>
            </a:r>
            <a:endParaRPr lang="cs-CZ" sz="2600" noProof="0" dirty="0" smtClean="0">
              <a:latin typeface="Calibri" pitchFamily="34" charset="0"/>
              <a:cs typeface="Calibri" pitchFamily="34" charset="0"/>
            </a:endParaRPr>
          </a:p>
          <a:p>
            <a:pPr lvl="0" algn="ctr">
              <a:buNone/>
              <a:defRPr/>
            </a:pPr>
            <a:r>
              <a:rPr lang="cs-CZ" sz="2800" dirty="0" smtClean="0">
                <a:latin typeface="Calibri" pitchFamily="34" charset="0"/>
                <a:cs typeface="Calibri" pitchFamily="34" charset="0"/>
              </a:rPr>
              <a:t>Cestovatelské zkušenosti:</a:t>
            </a:r>
          </a:p>
          <a:p>
            <a:pPr lvl="0" algn="ctr">
              <a:buNone/>
              <a:defRPr/>
            </a:pPr>
            <a:r>
              <a:rPr lang="cs-CZ" sz="2800" dirty="0" smtClean="0">
                <a:latin typeface="Calibri" pitchFamily="34" charset="0"/>
                <a:cs typeface="Calibri" pitchFamily="34" charset="0"/>
              </a:rPr>
              <a:t>ČR, Bulharsko</a:t>
            </a: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cs-CZ" sz="26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cs-CZ" sz="2600" b="0"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pic>
        <p:nvPicPr>
          <p:cNvPr id="16" name="Simba´s Windsong - Mighty Joe Young music(1).wav">
            <a:hlinkClick r:id="" action="ppaction://media"/>
          </p:cNvPr>
          <p:cNvPicPr>
            <a:picLocks noRot="1" noChangeAspect="1"/>
          </p:cNvPicPr>
          <p:nvPr>
            <a:wavAudioFile r:embed="rId1" name="Simba´s Windsong - Mighty Joe Young music(1).wav"/>
          </p:nvPr>
        </p:nvPicPr>
        <p:blipFill>
          <a:blip r:embed="rId5" cstate="email"/>
          <a:stretch>
            <a:fillRect/>
          </a:stretch>
        </p:blipFill>
        <p:spPr>
          <a:xfrm>
            <a:off x="8501090" y="357166"/>
            <a:ext cx="304800" cy="304800"/>
          </a:xfrm>
          <a:prstGeom prst="rect">
            <a:avLst/>
          </a:prstGeom>
        </p:spPr>
      </p:pic>
      <p:pic>
        <p:nvPicPr>
          <p:cNvPr id="10" name="Picture 2" descr="J:\Exp.Afrika 2011\Prezentace\Prezentace Expedice Afrika 2011\Podklady P.E.A.2011\menší\IMG_0013.jpg"/>
          <p:cNvPicPr>
            <a:picLocks noChangeAspect="1" noChangeArrowheads="1"/>
          </p:cNvPicPr>
          <p:nvPr/>
        </p:nvPicPr>
        <p:blipFill>
          <a:blip r:embed="rId6" cstate="print"/>
          <a:srcRect/>
          <a:stretch>
            <a:fillRect/>
          </a:stretch>
        </p:blipFill>
        <p:spPr bwMode="auto">
          <a:xfrm>
            <a:off x="2643174" y="1428736"/>
            <a:ext cx="3809905" cy="2857520"/>
          </a:xfrm>
          <a:prstGeom prst="rect">
            <a:avLst/>
          </a:prstGeom>
          <a:noFill/>
        </p:spPr>
      </p:pic>
      <p:sp>
        <p:nvSpPr>
          <p:cNvPr id="17" name="Elipsa 16">
            <a:hlinkClick r:id="rId7" action="ppaction://hlinksldjump" highlightClick="1"/>
          </p:cNvPr>
          <p:cNvSpPr/>
          <p:nvPr/>
        </p:nvSpPr>
        <p:spPr>
          <a:xfrm>
            <a:off x="7500958" y="5929330"/>
            <a:ext cx="1285884" cy="642942"/>
          </a:xfrm>
          <a:prstGeom prst="ellipse">
            <a:avLst/>
          </a:prstGeom>
          <a:solidFill>
            <a:srgbClr val="FFFFCC"/>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Klikni zde </a:t>
            </a:r>
            <a:endPar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TextovéPole 18"/>
          <p:cNvSpPr txBox="1"/>
          <p:nvPr/>
        </p:nvSpPr>
        <p:spPr>
          <a:xfrm>
            <a:off x="5500694" y="6072206"/>
            <a:ext cx="1500198" cy="369332"/>
          </a:xfrm>
          <a:prstGeom prst="rect">
            <a:avLst/>
          </a:prstGeom>
          <a:noFill/>
        </p:spPr>
        <p:txBody>
          <a:bodyPr wrap="square" rtlCol="0">
            <a:spAutoFit/>
          </a:bodyPr>
          <a:lstStyle/>
          <a:p>
            <a:r>
              <a:rPr lang="cs-CZ" dirty="0" smtClean="0">
                <a:latin typeface="Calibri" pitchFamily="34" charset="0"/>
                <a:cs typeface="Calibri" pitchFamily="34" charset="0"/>
              </a:rPr>
              <a:t>Pro čtenáře</a:t>
            </a:r>
            <a:endParaRPr lang="cs-CZ" dirty="0">
              <a:latin typeface="Calibri" pitchFamily="34" charset="0"/>
              <a:cs typeface="Calibri" pitchFamily="34" charset="0"/>
            </a:endParaRPr>
          </a:p>
        </p:txBody>
      </p:sp>
      <p:sp>
        <p:nvSpPr>
          <p:cNvPr id="20" name="Šipka doprava 19"/>
          <p:cNvSpPr/>
          <p:nvPr/>
        </p:nvSpPr>
        <p:spPr>
          <a:xfrm>
            <a:off x="6858016" y="6072206"/>
            <a:ext cx="500066" cy="35719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57158" y="1142984"/>
            <a:ext cx="2786082" cy="4143404"/>
          </a:xfrm>
        </p:spPr>
        <p:txBody>
          <a:bodyPr>
            <a:normAutofit/>
          </a:bodyPr>
          <a:lstStyle/>
          <a:p>
            <a:pPr>
              <a:lnSpc>
                <a:spcPts val="900"/>
              </a:lnSpc>
              <a:buNone/>
            </a:pPr>
            <a:r>
              <a:rPr lang="cs-CZ" sz="1200" u="sng" dirty="0" smtClean="0">
                <a:latin typeface="Calibri" pitchFamily="34" charset="0"/>
                <a:cs typeface="Calibri" pitchFamily="34" charset="0"/>
              </a:rPr>
              <a:t>Předpokládaná trasa expedice:</a:t>
            </a:r>
          </a:p>
          <a:p>
            <a:pPr>
              <a:lnSpc>
                <a:spcPts val="900"/>
              </a:lnSpc>
              <a:buNone/>
            </a:pPr>
            <a:r>
              <a:rPr lang="cs-CZ" sz="1200" dirty="0" smtClean="0">
                <a:latin typeface="Calibri" pitchFamily="34" charset="0"/>
              </a:rPr>
              <a:t>Maroko</a:t>
            </a:r>
          </a:p>
          <a:p>
            <a:pPr>
              <a:lnSpc>
                <a:spcPts val="900"/>
              </a:lnSpc>
              <a:buNone/>
            </a:pPr>
            <a:r>
              <a:rPr lang="cs-CZ" sz="1200" dirty="0" smtClean="0">
                <a:latin typeface="Calibri" pitchFamily="34" charset="0"/>
              </a:rPr>
              <a:t>Západní sahara</a:t>
            </a:r>
          </a:p>
          <a:p>
            <a:pPr>
              <a:lnSpc>
                <a:spcPts val="900"/>
              </a:lnSpc>
              <a:buNone/>
            </a:pPr>
            <a:r>
              <a:rPr lang="cs-CZ" sz="1200" dirty="0" smtClean="0">
                <a:latin typeface="Calibri" pitchFamily="34" charset="0"/>
              </a:rPr>
              <a:t>Mauretánie</a:t>
            </a:r>
          </a:p>
          <a:p>
            <a:pPr>
              <a:lnSpc>
                <a:spcPts val="900"/>
              </a:lnSpc>
              <a:buNone/>
            </a:pPr>
            <a:r>
              <a:rPr lang="cs-CZ" sz="1200" dirty="0" smtClean="0">
                <a:latin typeface="Calibri" pitchFamily="34" charset="0"/>
              </a:rPr>
              <a:t>Senegal</a:t>
            </a:r>
          </a:p>
          <a:p>
            <a:pPr>
              <a:lnSpc>
                <a:spcPts val="900"/>
              </a:lnSpc>
              <a:buNone/>
            </a:pPr>
            <a:r>
              <a:rPr lang="cs-CZ" sz="1200" dirty="0" smtClean="0">
                <a:latin typeface="Calibri" pitchFamily="34" charset="0"/>
              </a:rPr>
              <a:t>Mali</a:t>
            </a:r>
          </a:p>
          <a:p>
            <a:pPr>
              <a:lnSpc>
                <a:spcPts val="900"/>
              </a:lnSpc>
              <a:buNone/>
            </a:pPr>
            <a:r>
              <a:rPr lang="cs-CZ" sz="1200" dirty="0" err="1" smtClean="0">
                <a:latin typeface="Calibri" pitchFamily="34" charset="0"/>
              </a:rPr>
              <a:t>Burkina</a:t>
            </a:r>
            <a:r>
              <a:rPr lang="cs-CZ" sz="1200" dirty="0" smtClean="0">
                <a:latin typeface="Calibri" pitchFamily="34" charset="0"/>
              </a:rPr>
              <a:t> de </a:t>
            </a:r>
            <a:r>
              <a:rPr lang="cs-CZ" sz="1200" dirty="0" err="1" smtClean="0">
                <a:latin typeface="Calibri" pitchFamily="34" charset="0"/>
              </a:rPr>
              <a:t>Faso</a:t>
            </a:r>
            <a:endParaRPr lang="cs-CZ" sz="1200" dirty="0" smtClean="0">
              <a:latin typeface="Calibri" pitchFamily="34" charset="0"/>
            </a:endParaRPr>
          </a:p>
          <a:p>
            <a:pPr>
              <a:lnSpc>
                <a:spcPts val="900"/>
              </a:lnSpc>
              <a:buNone/>
            </a:pPr>
            <a:r>
              <a:rPr lang="cs-CZ" sz="1200" dirty="0" smtClean="0">
                <a:latin typeface="Calibri" pitchFamily="34" charset="0"/>
              </a:rPr>
              <a:t>Ghana </a:t>
            </a:r>
          </a:p>
          <a:p>
            <a:pPr>
              <a:lnSpc>
                <a:spcPts val="900"/>
              </a:lnSpc>
              <a:buNone/>
            </a:pPr>
            <a:r>
              <a:rPr lang="cs-CZ" sz="1200" dirty="0" smtClean="0">
                <a:latin typeface="Calibri" pitchFamily="34" charset="0"/>
              </a:rPr>
              <a:t>Togo</a:t>
            </a:r>
          </a:p>
          <a:p>
            <a:pPr>
              <a:lnSpc>
                <a:spcPts val="900"/>
              </a:lnSpc>
              <a:buNone/>
            </a:pPr>
            <a:r>
              <a:rPr lang="cs-CZ" sz="1200" dirty="0" smtClean="0">
                <a:latin typeface="Calibri" pitchFamily="34" charset="0"/>
              </a:rPr>
              <a:t>Nigerie</a:t>
            </a:r>
          </a:p>
          <a:p>
            <a:pPr>
              <a:lnSpc>
                <a:spcPts val="900"/>
              </a:lnSpc>
              <a:buNone/>
            </a:pPr>
            <a:r>
              <a:rPr lang="cs-CZ" sz="1200" dirty="0" smtClean="0">
                <a:latin typeface="Calibri" pitchFamily="34" charset="0"/>
              </a:rPr>
              <a:t>Kamerun</a:t>
            </a:r>
          </a:p>
          <a:p>
            <a:pPr>
              <a:lnSpc>
                <a:spcPts val="900"/>
              </a:lnSpc>
              <a:buNone/>
            </a:pPr>
            <a:r>
              <a:rPr lang="cs-CZ" sz="1200" dirty="0" smtClean="0">
                <a:latin typeface="Calibri" pitchFamily="34" charset="0"/>
              </a:rPr>
              <a:t>Gabon</a:t>
            </a:r>
          </a:p>
          <a:p>
            <a:pPr>
              <a:lnSpc>
                <a:spcPts val="900"/>
              </a:lnSpc>
              <a:buNone/>
            </a:pPr>
            <a:r>
              <a:rPr lang="cs-CZ" sz="1200" dirty="0" smtClean="0">
                <a:latin typeface="Calibri" pitchFamily="34" charset="0"/>
              </a:rPr>
              <a:t>Kongo</a:t>
            </a:r>
          </a:p>
          <a:p>
            <a:pPr>
              <a:lnSpc>
                <a:spcPts val="900"/>
              </a:lnSpc>
              <a:buNone/>
            </a:pPr>
            <a:r>
              <a:rPr lang="cs-CZ" sz="1200" dirty="0" smtClean="0">
                <a:latin typeface="Calibri" pitchFamily="34" charset="0"/>
              </a:rPr>
              <a:t>Angola</a:t>
            </a:r>
          </a:p>
          <a:p>
            <a:pPr>
              <a:lnSpc>
                <a:spcPts val="900"/>
              </a:lnSpc>
              <a:buNone/>
            </a:pPr>
            <a:r>
              <a:rPr lang="cs-CZ" sz="1200" dirty="0" smtClean="0">
                <a:latin typeface="Calibri" pitchFamily="34" charset="0"/>
              </a:rPr>
              <a:t>Namibie</a:t>
            </a:r>
          </a:p>
          <a:p>
            <a:pPr>
              <a:lnSpc>
                <a:spcPts val="900"/>
              </a:lnSpc>
              <a:buNone/>
            </a:pPr>
            <a:r>
              <a:rPr lang="cs-CZ" sz="1200" dirty="0" smtClean="0">
                <a:latin typeface="Calibri" pitchFamily="34" charset="0"/>
              </a:rPr>
              <a:t>JAR</a:t>
            </a:r>
          </a:p>
          <a:p>
            <a:pPr>
              <a:lnSpc>
                <a:spcPts val="1200"/>
              </a:lnSpc>
              <a:buNone/>
            </a:pPr>
            <a:r>
              <a:rPr lang="cs-CZ" sz="1200" u="sng" dirty="0" smtClean="0">
                <a:latin typeface="Calibri" pitchFamily="34" charset="0"/>
              </a:rPr>
              <a:t>Předpokládaná kilometráž:</a:t>
            </a:r>
            <a:r>
              <a:rPr lang="cs-CZ" sz="1200" dirty="0" smtClean="0">
                <a:latin typeface="Calibri" pitchFamily="34" charset="0"/>
              </a:rPr>
              <a:t> 30 000km</a:t>
            </a:r>
          </a:p>
          <a:p>
            <a:pPr>
              <a:lnSpc>
                <a:spcPts val="1200"/>
              </a:lnSpc>
              <a:buNone/>
              <a:tabLst>
                <a:tab pos="901700" algn="l"/>
              </a:tabLst>
            </a:pPr>
            <a:r>
              <a:rPr lang="cs-CZ" sz="1200" u="sng" dirty="0" smtClean="0">
                <a:latin typeface="Calibri" pitchFamily="34" charset="0"/>
              </a:rPr>
              <a:t>Doba trvání:</a:t>
            </a:r>
            <a:r>
              <a:rPr lang="cs-CZ" sz="1200" dirty="0" smtClean="0">
                <a:latin typeface="Calibri" pitchFamily="34" charset="0"/>
              </a:rPr>
              <a:t> </a:t>
            </a:r>
            <a:r>
              <a:rPr lang="cs-CZ" sz="1200" dirty="0" smtClean="0">
                <a:latin typeface="Calibri" pitchFamily="34" charset="0"/>
              </a:rPr>
              <a:t>	4 měsíce</a:t>
            </a:r>
            <a:endParaRPr lang="cs-CZ" sz="1200" dirty="0" smtClean="0">
              <a:latin typeface="Calibri" pitchFamily="34" charset="0"/>
            </a:endParaRPr>
          </a:p>
          <a:p>
            <a:pPr>
              <a:lnSpc>
                <a:spcPts val="1200"/>
              </a:lnSpc>
              <a:buNone/>
              <a:tabLst>
                <a:tab pos="901700" algn="l"/>
              </a:tabLst>
            </a:pPr>
            <a:r>
              <a:rPr lang="cs-CZ" sz="1200" u="sng" dirty="0" smtClean="0">
                <a:latin typeface="Calibri" pitchFamily="34" charset="0"/>
              </a:rPr>
              <a:t>Počet osob:</a:t>
            </a:r>
            <a:r>
              <a:rPr lang="cs-CZ" sz="1200" dirty="0" smtClean="0">
                <a:latin typeface="Calibri" pitchFamily="34" charset="0"/>
              </a:rPr>
              <a:t> </a:t>
            </a:r>
            <a:r>
              <a:rPr lang="cs-CZ" sz="1200" dirty="0" smtClean="0">
                <a:latin typeface="Calibri" pitchFamily="34" charset="0"/>
              </a:rPr>
              <a:t>	2</a:t>
            </a:r>
            <a:endParaRPr lang="cs-CZ" sz="1200" dirty="0" smtClean="0">
              <a:latin typeface="Calibri" pitchFamily="34" charset="0"/>
            </a:endParaRPr>
          </a:p>
          <a:p>
            <a:pPr>
              <a:lnSpc>
                <a:spcPts val="1200"/>
              </a:lnSpc>
              <a:buNone/>
              <a:tabLst>
                <a:tab pos="719138" algn="l"/>
                <a:tab pos="901700" algn="l"/>
              </a:tabLst>
            </a:pPr>
            <a:r>
              <a:rPr lang="cs-CZ" sz="1200" u="sng" dirty="0" smtClean="0">
                <a:latin typeface="Calibri" pitchFamily="34" charset="0"/>
              </a:rPr>
              <a:t>Automobil:</a:t>
            </a:r>
            <a:r>
              <a:rPr lang="cs-CZ" sz="1200" dirty="0" smtClean="0">
                <a:latin typeface="Calibri" pitchFamily="34" charset="0"/>
              </a:rPr>
              <a:t> </a:t>
            </a:r>
            <a:r>
              <a:rPr lang="cs-CZ" sz="1200" dirty="0" smtClean="0">
                <a:latin typeface="Calibri" pitchFamily="34" charset="0"/>
              </a:rPr>
              <a:t>	Škoda </a:t>
            </a:r>
            <a:r>
              <a:rPr lang="cs-CZ" sz="1200" dirty="0" err="1" smtClean="0">
                <a:latin typeface="Calibri" pitchFamily="34" charset="0"/>
              </a:rPr>
              <a:t>Octavia</a:t>
            </a:r>
            <a:r>
              <a:rPr lang="cs-CZ" sz="1200" dirty="0" smtClean="0">
                <a:latin typeface="Calibri" pitchFamily="34" charset="0"/>
              </a:rPr>
              <a:t> </a:t>
            </a:r>
            <a:r>
              <a:rPr lang="cs-CZ" sz="1200" dirty="0" err="1" smtClean="0">
                <a:latin typeface="Calibri" pitchFamily="34" charset="0"/>
              </a:rPr>
              <a:t>combi</a:t>
            </a:r>
            <a:r>
              <a:rPr lang="cs-CZ" sz="1200" dirty="0" smtClean="0">
                <a:latin typeface="Calibri" pitchFamily="34" charset="0"/>
              </a:rPr>
              <a:t> </a:t>
            </a:r>
            <a:r>
              <a:rPr lang="cs-CZ" sz="1200" dirty="0" smtClean="0">
                <a:latin typeface="Calibri" pitchFamily="34" charset="0"/>
              </a:rPr>
              <a:t>		(</a:t>
            </a:r>
            <a:r>
              <a:rPr lang="cs-CZ" sz="1200" dirty="0" smtClean="0">
                <a:latin typeface="Calibri" pitchFamily="34" charset="0"/>
              </a:rPr>
              <a:t>1968) </a:t>
            </a:r>
            <a:r>
              <a:rPr lang="cs-CZ" sz="1200" dirty="0" smtClean="0">
                <a:latin typeface="Calibri" pitchFamily="34" charset="0"/>
              </a:rPr>
              <a:t>„</a:t>
            </a:r>
            <a:r>
              <a:rPr lang="cs-CZ" sz="1200" dirty="0" smtClean="0">
                <a:latin typeface="Calibri" pitchFamily="34" charset="0"/>
              </a:rPr>
              <a:t>Klaudie“</a:t>
            </a:r>
          </a:p>
          <a:p>
            <a:pPr>
              <a:lnSpc>
                <a:spcPts val="900"/>
              </a:lnSpc>
              <a:buNone/>
            </a:pPr>
            <a:endParaRPr lang="cs-CZ" sz="1600" dirty="0" smtClean="0">
              <a:latin typeface="Calibri" pitchFamily="34" charset="0"/>
              <a:cs typeface="Calibri" pitchFamily="34" charset="0"/>
            </a:endParaRPr>
          </a:p>
          <a:p>
            <a:pPr>
              <a:lnSpc>
                <a:spcPts val="900"/>
              </a:lnSpc>
              <a:buNone/>
            </a:pPr>
            <a:endParaRPr lang="cs-CZ" sz="1600" dirty="0" smtClean="0">
              <a:latin typeface="Calibri" pitchFamily="34" charset="0"/>
              <a:cs typeface="Calibri" pitchFamily="34" charset="0"/>
            </a:endParaRPr>
          </a:p>
          <a:p>
            <a:pPr>
              <a:lnSpc>
                <a:spcPts val="900"/>
              </a:lnSpc>
            </a:pPr>
            <a:endParaRPr lang="cs-CZ" sz="1600" dirty="0" smtClean="0">
              <a:latin typeface="Calibri" pitchFamily="34" charset="0"/>
              <a:cs typeface="Calibri" pitchFamily="34" charset="0"/>
            </a:endParaRPr>
          </a:p>
          <a:p>
            <a:pPr>
              <a:lnSpc>
                <a:spcPts val="900"/>
              </a:lnSpc>
            </a:pPr>
            <a:endParaRPr lang="cs-CZ" dirty="0"/>
          </a:p>
        </p:txBody>
      </p:sp>
      <p:sp>
        <p:nvSpPr>
          <p:cNvPr id="4" name="Zástupný symbol pro zápatí 3"/>
          <p:cNvSpPr>
            <a:spLocks noGrp="1"/>
          </p:cNvSpPr>
          <p:nvPr>
            <p:ph type="ftr" sz="quarter" idx="11"/>
          </p:nvPr>
        </p:nvSpPr>
        <p:spPr/>
        <p:txBody>
          <a:bodyPr/>
          <a:lstStyle/>
          <a:p>
            <a:r>
              <a:rPr lang="cs-CZ" dirty="0" smtClean="0"/>
              <a:t>www.</a:t>
            </a:r>
            <a:r>
              <a:rPr lang="cs-CZ" dirty="0" err="1" smtClean="0"/>
              <a:t>dlavak.cz</a:t>
            </a:r>
            <a:r>
              <a:rPr lang="cs-CZ" dirty="0" smtClean="0"/>
              <a:t>/</a:t>
            </a:r>
            <a:r>
              <a:rPr lang="cs-CZ" dirty="0" err="1" smtClean="0"/>
              <a:t>dlavak</a:t>
            </a:r>
            <a:r>
              <a:rPr lang="cs-CZ" dirty="0" smtClean="0"/>
              <a:t>@</a:t>
            </a:r>
            <a:r>
              <a:rPr lang="cs-CZ" dirty="0" err="1" smtClean="0"/>
              <a:t>dlavak.cz</a:t>
            </a:r>
            <a:endParaRPr lang="cs-CZ" dirty="0"/>
          </a:p>
        </p:txBody>
      </p:sp>
      <p:sp>
        <p:nvSpPr>
          <p:cNvPr id="5" name="Zástupný symbol pro číslo snímku 4"/>
          <p:cNvSpPr>
            <a:spLocks noGrp="1"/>
          </p:cNvSpPr>
          <p:nvPr>
            <p:ph type="sldNum" sz="quarter" idx="12"/>
          </p:nvPr>
        </p:nvSpPr>
        <p:spPr/>
        <p:txBody>
          <a:bodyPr/>
          <a:lstStyle/>
          <a:p>
            <a:fld id="{17A7B534-0347-4140-B1AE-3342A2A3AA8C}" type="slidenum">
              <a:rPr lang="cs-CZ" smtClean="0"/>
              <a:pPr/>
              <a:t>4</a:t>
            </a:fld>
            <a:endParaRPr lang="cs-CZ"/>
          </a:p>
        </p:txBody>
      </p:sp>
      <p:pic>
        <p:nvPicPr>
          <p:cNvPr id="3074" name="Picture 2" descr="G:\africa_cara.jpg"/>
          <p:cNvPicPr>
            <a:picLocks noChangeAspect="1" noChangeArrowheads="1"/>
          </p:cNvPicPr>
          <p:nvPr/>
        </p:nvPicPr>
        <p:blipFill>
          <a:blip r:embed="rId3" cstate="email"/>
          <a:srcRect/>
          <a:stretch>
            <a:fillRect/>
          </a:stretch>
        </p:blipFill>
        <p:spPr bwMode="auto">
          <a:xfrm>
            <a:off x="4214810" y="1000108"/>
            <a:ext cx="4397225" cy="4857784"/>
          </a:xfrm>
          <a:prstGeom prst="rect">
            <a:avLst/>
          </a:prstGeom>
          <a:noFill/>
        </p:spPr>
      </p:pic>
      <p:sp>
        <p:nvSpPr>
          <p:cNvPr id="7" name="Nadpis 1"/>
          <p:cNvSpPr txBox="1">
            <a:spLocks/>
          </p:cNvSpPr>
          <p:nvPr/>
        </p:nvSpPr>
        <p:spPr>
          <a:xfrm>
            <a:off x="1357290" y="0"/>
            <a:ext cx="3800476" cy="703306"/>
          </a:xfrm>
          <a:prstGeom prst="rect">
            <a:avLst/>
          </a:prstGeom>
        </p:spPr>
        <p:txBody>
          <a:bodyPr bIns="91440" anchor="b" anchorCtr="0">
            <a:normAutofit fontScale="5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4000" b="0" i="0" u="none" strike="noStrike" kern="1200" cap="none" spc="0" normalizeH="0" baseline="0" noProof="0" dirty="0" smtClean="0">
                <a:ln>
                  <a:noFill/>
                </a:ln>
                <a:solidFill>
                  <a:schemeClr val="tx2"/>
                </a:solidFill>
                <a:effectLst/>
                <a:uLnTx/>
                <a:uFillTx/>
                <a:latin typeface="Calibri" pitchFamily="34" charset="0"/>
                <a:ea typeface="+mj-ea"/>
                <a:cs typeface="Calibri" pitchFamily="34" charset="0"/>
              </a:rPr>
              <a:t>DATA EXPEDICE AFRIKA 2011</a:t>
            </a:r>
            <a:endParaRPr kumimoji="0" lang="cs-CZ" sz="4000" b="0" i="0" u="none" strike="noStrike" kern="1200" cap="none" spc="0" normalizeH="0" baseline="0" noProof="0" dirty="0">
              <a:ln>
                <a:noFill/>
              </a:ln>
              <a:solidFill>
                <a:schemeClr val="tx2"/>
              </a:solidFill>
              <a:effectLst/>
              <a:uLnTx/>
              <a:uFillTx/>
              <a:latin typeface="Calibri" pitchFamily="34" charset="0"/>
              <a:ea typeface="+mj-ea"/>
              <a:cs typeface="Calibri" pitchFamily="34" charset="0"/>
            </a:endParaRPr>
          </a:p>
        </p:txBody>
      </p:sp>
      <p:pic>
        <p:nvPicPr>
          <p:cNvPr id="9" name="Picture 2" descr="C:\Users\Šárka\Documents\Míša\varianta1.jpg"/>
          <p:cNvPicPr>
            <a:picLocks noChangeAspect="1" noChangeArrowheads="1"/>
          </p:cNvPicPr>
          <p:nvPr/>
        </p:nvPicPr>
        <p:blipFill>
          <a:blip r:embed="rId4" cstate="email"/>
          <a:srcRect/>
          <a:stretch>
            <a:fillRect/>
          </a:stretch>
        </p:blipFill>
        <p:spPr bwMode="auto">
          <a:xfrm>
            <a:off x="214282" y="214290"/>
            <a:ext cx="1085382" cy="857256"/>
          </a:xfrm>
          <a:prstGeom prst="rect">
            <a:avLst/>
          </a:prstGeom>
          <a:noFill/>
        </p:spPr>
      </p:pic>
      <p:cxnSp>
        <p:nvCxnSpPr>
          <p:cNvPr id="10" name="Přímá spojovací čára 9"/>
          <p:cNvCxnSpPr/>
          <p:nvPr/>
        </p:nvCxnSpPr>
        <p:spPr>
          <a:xfrm>
            <a:off x="1071538" y="642918"/>
            <a:ext cx="6572296"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5</a:t>
            </a:fld>
            <a:endParaRPr lang="cs-CZ"/>
          </a:p>
        </p:txBody>
      </p:sp>
      <p:sp>
        <p:nvSpPr>
          <p:cNvPr id="5" name="Zástupný symbol pro obsah 4"/>
          <p:cNvSpPr>
            <a:spLocks noGrp="1"/>
          </p:cNvSpPr>
          <p:nvPr>
            <p:ph sz="quarter" idx="1"/>
          </p:nvPr>
        </p:nvSpPr>
        <p:spPr/>
        <p:txBody>
          <a:bodyPr>
            <a:normAutofit fontScale="55000" lnSpcReduction="20000"/>
          </a:bodyPr>
          <a:lstStyle/>
          <a:p>
            <a:pPr marL="514350" indent="-514350">
              <a:buNone/>
            </a:pPr>
            <a:r>
              <a:rPr lang="cs-CZ" sz="2900" b="1" u="sng" dirty="0" smtClean="0">
                <a:latin typeface="Calibri" pitchFamily="34" charset="0"/>
                <a:cs typeface="Calibri" pitchFamily="34" charset="0"/>
              </a:rPr>
              <a:t>Cíle:</a:t>
            </a:r>
          </a:p>
          <a:p>
            <a:pPr marL="514350" indent="-514350">
              <a:buNone/>
            </a:pPr>
            <a:r>
              <a:rPr lang="cs-CZ" dirty="0" smtClean="0">
                <a:latin typeface="Calibri" pitchFamily="34" charset="0"/>
                <a:cs typeface="Calibri" pitchFamily="34" charset="0"/>
              </a:rPr>
              <a:t>c</a:t>
            </a:r>
            <a:r>
              <a:rPr lang="cs-CZ" dirty="0" smtClean="0">
                <a:latin typeface="Calibri" pitchFamily="34" charset="0"/>
                <a:cs typeface="Calibri" pitchFamily="34" charset="0"/>
              </a:rPr>
              <a:t>esta </a:t>
            </a:r>
            <a:r>
              <a:rPr lang="cs-CZ" dirty="0" smtClean="0">
                <a:latin typeface="Calibri" pitchFamily="34" charset="0"/>
                <a:cs typeface="Calibri" pitchFamily="34" charset="0"/>
              </a:rPr>
              <a:t>jako motto života</a:t>
            </a:r>
          </a:p>
          <a:p>
            <a:pPr marL="514350" indent="-514350">
              <a:buNone/>
            </a:pPr>
            <a:r>
              <a:rPr lang="cs-CZ" dirty="0" smtClean="0">
                <a:latin typeface="Calibri" pitchFamily="34" charset="0"/>
                <a:cs typeface="Calibri" pitchFamily="34" charset="0"/>
              </a:rPr>
              <a:t>p</a:t>
            </a:r>
            <a:r>
              <a:rPr lang="cs-CZ" dirty="0" smtClean="0">
                <a:latin typeface="Calibri" pitchFamily="34" charset="0"/>
                <a:cs typeface="Calibri" pitchFamily="34" charset="0"/>
              </a:rPr>
              <a:t>oznání </a:t>
            </a:r>
            <a:r>
              <a:rPr lang="cs-CZ" dirty="0" smtClean="0">
                <a:latin typeface="Calibri" pitchFamily="34" charset="0"/>
                <a:cs typeface="Calibri" pitchFamily="34" charset="0"/>
              </a:rPr>
              <a:t>a návrat k základním principům života</a:t>
            </a:r>
          </a:p>
          <a:p>
            <a:pPr marL="514350" indent="-514350">
              <a:buNone/>
            </a:pPr>
            <a:r>
              <a:rPr lang="cs-CZ" dirty="0" smtClean="0">
                <a:latin typeface="Calibri" pitchFamily="34" charset="0"/>
                <a:cs typeface="Calibri" pitchFamily="34" charset="0"/>
              </a:rPr>
              <a:t>otestování </a:t>
            </a:r>
            <a:r>
              <a:rPr lang="cs-CZ" dirty="0" smtClean="0">
                <a:latin typeface="Calibri" pitchFamily="34" charset="0"/>
                <a:cs typeface="Calibri" pitchFamily="34" charset="0"/>
              </a:rPr>
              <a:t>sama sebe a svých schopností </a:t>
            </a:r>
            <a:r>
              <a:rPr lang="cs-CZ" dirty="0" smtClean="0">
                <a:latin typeface="Calibri" pitchFamily="34" charset="0"/>
                <a:cs typeface="Calibri" pitchFamily="34" charset="0"/>
              </a:rPr>
              <a:t>vystavených </a:t>
            </a:r>
            <a:r>
              <a:rPr lang="cs-CZ" dirty="0" smtClean="0">
                <a:latin typeface="Calibri" pitchFamily="34" charset="0"/>
                <a:cs typeface="Calibri" pitchFamily="34" charset="0"/>
              </a:rPr>
              <a:t>extrémnímu zatížení</a:t>
            </a:r>
          </a:p>
          <a:p>
            <a:pPr marL="514350" indent="-514350">
              <a:buNone/>
            </a:pPr>
            <a:r>
              <a:rPr lang="cs-CZ" u="sng" dirty="0" smtClean="0">
                <a:latin typeface="Calibri" pitchFamily="34" charset="0"/>
                <a:cs typeface="Calibri" pitchFamily="34" charset="0"/>
              </a:rPr>
              <a:t>Zeměpisné </a:t>
            </a:r>
            <a:r>
              <a:rPr lang="cs-CZ" u="sng" dirty="0" smtClean="0">
                <a:latin typeface="Calibri" pitchFamily="34" charset="0"/>
                <a:cs typeface="Calibri" pitchFamily="34" charset="0"/>
              </a:rPr>
              <a:t>cíle:</a:t>
            </a:r>
            <a:r>
              <a:rPr lang="cs-CZ" dirty="0" smtClean="0">
                <a:latin typeface="Calibri" pitchFamily="34" charset="0"/>
                <a:cs typeface="Calibri" pitchFamily="34" charset="0"/>
              </a:rPr>
              <a:t> </a:t>
            </a:r>
            <a:endParaRPr lang="cs-CZ" dirty="0" smtClean="0">
              <a:latin typeface="Calibri" pitchFamily="34" charset="0"/>
              <a:cs typeface="Calibri" pitchFamily="34" charset="0"/>
            </a:endParaRPr>
          </a:p>
          <a:p>
            <a:pPr marL="514350" indent="-514350">
              <a:buNone/>
            </a:pPr>
            <a:r>
              <a:rPr lang="cs-CZ" dirty="0" smtClean="0">
                <a:latin typeface="Calibri" pitchFamily="34" charset="0"/>
                <a:cs typeface="Calibri" pitchFamily="34" charset="0"/>
              </a:rPr>
              <a:t>poznání </a:t>
            </a:r>
            <a:r>
              <a:rPr lang="cs-CZ" dirty="0" smtClean="0">
                <a:latin typeface="Calibri" pitchFamily="34" charset="0"/>
                <a:cs typeface="Calibri" pitchFamily="34" charset="0"/>
              </a:rPr>
              <a:t>západní Afriky</a:t>
            </a:r>
          </a:p>
          <a:p>
            <a:pPr marL="514350" indent="-514350">
              <a:buNone/>
            </a:pPr>
            <a:endParaRPr lang="cs-CZ" dirty="0" smtClean="0">
              <a:latin typeface="Calibri" pitchFamily="34" charset="0"/>
              <a:cs typeface="Calibri" pitchFamily="34" charset="0"/>
            </a:endParaRPr>
          </a:p>
          <a:p>
            <a:pPr marL="514350" indent="-514350">
              <a:buNone/>
              <a:tabLst>
                <a:tab pos="989013" algn="l"/>
              </a:tabLst>
            </a:pPr>
            <a:r>
              <a:rPr lang="cs-CZ" sz="2900" b="1" u="sng" dirty="0" smtClean="0">
                <a:latin typeface="Calibri" pitchFamily="34" charset="0"/>
                <a:cs typeface="Calibri" pitchFamily="34" charset="0"/>
              </a:rPr>
              <a:t>Výstupy expedice:</a:t>
            </a:r>
          </a:p>
          <a:p>
            <a:pPr marL="514350" indent="-514350">
              <a:buNone/>
              <a:tabLst>
                <a:tab pos="989013" algn="l"/>
              </a:tabLst>
            </a:pPr>
            <a:r>
              <a:rPr lang="cs-CZ" u="sng" dirty="0" smtClean="0">
                <a:latin typeface="Calibri" pitchFamily="34" charset="0"/>
                <a:cs typeface="Calibri" pitchFamily="34" charset="0"/>
              </a:rPr>
              <a:t>Cestopis:</a:t>
            </a:r>
            <a:r>
              <a:rPr lang="cs-CZ" dirty="0" smtClean="0">
                <a:latin typeface="Calibri" pitchFamily="34" charset="0"/>
                <a:cs typeface="Calibri" pitchFamily="34" charset="0"/>
              </a:rPr>
              <a:t> </a:t>
            </a:r>
            <a:endParaRPr lang="cs-CZ" dirty="0" smtClean="0">
              <a:latin typeface="Calibri" pitchFamily="34" charset="0"/>
              <a:cs typeface="Calibri" pitchFamily="34" charset="0"/>
            </a:endParaRPr>
          </a:p>
          <a:p>
            <a:pPr marL="514350" indent="-514350">
              <a:buNone/>
              <a:tabLst>
                <a:tab pos="989013" algn="l"/>
              </a:tabLst>
            </a:pPr>
            <a:r>
              <a:rPr lang="cs-CZ" dirty="0" smtClean="0">
                <a:latin typeface="Calibri" pitchFamily="34" charset="0"/>
                <a:cs typeface="Calibri" pitchFamily="34" charset="0"/>
              </a:rPr>
              <a:t>průběžně </a:t>
            </a:r>
            <a:r>
              <a:rPr lang="cs-CZ" dirty="0" smtClean="0">
                <a:latin typeface="Calibri" pitchFamily="34" charset="0"/>
                <a:cs typeface="Calibri" pitchFamily="34" charset="0"/>
              </a:rPr>
              <a:t>informovat čtivou a zábavnou formou</a:t>
            </a:r>
          </a:p>
          <a:p>
            <a:pPr marL="0" indent="0">
              <a:buNone/>
              <a:tabLst>
                <a:tab pos="990600" algn="l"/>
              </a:tabLst>
            </a:pPr>
            <a:r>
              <a:rPr lang="cs-CZ" dirty="0" smtClean="0">
                <a:latin typeface="Calibri" pitchFamily="34" charset="0"/>
                <a:cs typeface="Calibri" pitchFamily="34" charset="0"/>
              </a:rPr>
              <a:t>vydání </a:t>
            </a:r>
            <a:r>
              <a:rPr lang="cs-CZ" dirty="0" smtClean="0">
                <a:latin typeface="Calibri" pitchFamily="34" charset="0"/>
                <a:cs typeface="Calibri" pitchFamily="34" charset="0"/>
              </a:rPr>
              <a:t>uceleného cestopisu doplněného o skutečné zážitky a přítomnou realitu dnešní Afriky a jejích obyvatel</a:t>
            </a:r>
          </a:p>
          <a:p>
            <a:pPr marL="514350" indent="-514350">
              <a:buNone/>
              <a:tabLst>
                <a:tab pos="1968500" algn="l"/>
              </a:tabLst>
            </a:pPr>
            <a:r>
              <a:rPr lang="cs-CZ" u="sng" dirty="0" smtClean="0">
                <a:latin typeface="Calibri" pitchFamily="34" charset="0"/>
                <a:cs typeface="Calibri" pitchFamily="34" charset="0"/>
              </a:rPr>
              <a:t>Fotodokumentace</a:t>
            </a:r>
            <a:r>
              <a:rPr lang="cs-CZ" u="sng" dirty="0" smtClean="0">
                <a:latin typeface="Calibri" pitchFamily="34" charset="0"/>
                <a:cs typeface="Calibri" pitchFamily="34" charset="0"/>
              </a:rPr>
              <a:t>:</a:t>
            </a:r>
            <a:r>
              <a:rPr lang="cs-CZ" dirty="0" smtClean="0">
                <a:latin typeface="Calibri" pitchFamily="34" charset="0"/>
                <a:cs typeface="Calibri" pitchFamily="34" charset="0"/>
              </a:rPr>
              <a:t> </a:t>
            </a:r>
            <a:endParaRPr lang="cs-CZ" dirty="0" smtClean="0">
              <a:latin typeface="Calibri" pitchFamily="34" charset="0"/>
              <a:cs typeface="Calibri" pitchFamily="34" charset="0"/>
            </a:endParaRPr>
          </a:p>
          <a:p>
            <a:pPr marL="514350" indent="-514350">
              <a:buNone/>
              <a:tabLst>
                <a:tab pos="1968500" algn="l"/>
              </a:tabLst>
            </a:pPr>
            <a:r>
              <a:rPr lang="cs-CZ" dirty="0" smtClean="0">
                <a:latin typeface="Calibri" pitchFamily="34" charset="0"/>
                <a:cs typeface="Calibri" pitchFamily="34" charset="0"/>
              </a:rPr>
              <a:t>záznam </a:t>
            </a:r>
            <a:r>
              <a:rPr lang="cs-CZ" dirty="0" smtClean="0">
                <a:latin typeface="Calibri" pitchFamily="34" charset="0"/>
                <a:cs typeface="Calibri" pitchFamily="34" charset="0"/>
              </a:rPr>
              <a:t>expedice jako </a:t>
            </a:r>
            <a:r>
              <a:rPr lang="cs-CZ" dirty="0" smtClean="0">
                <a:latin typeface="Calibri" pitchFamily="34" charset="0"/>
                <a:cs typeface="Calibri" pitchFamily="34" charset="0"/>
              </a:rPr>
              <a:t>takové</a:t>
            </a:r>
          </a:p>
          <a:p>
            <a:pPr marL="514350" indent="-514350">
              <a:buNone/>
              <a:tabLst>
                <a:tab pos="1968500" algn="l"/>
              </a:tabLst>
            </a:pPr>
            <a:r>
              <a:rPr lang="cs-CZ" dirty="0" smtClean="0">
                <a:latin typeface="Calibri" pitchFamily="34" charset="0"/>
                <a:cs typeface="Calibri" pitchFamily="34" charset="0"/>
              </a:rPr>
              <a:t>tvorba </a:t>
            </a:r>
            <a:r>
              <a:rPr lang="cs-CZ" dirty="0" smtClean="0">
                <a:latin typeface="Calibri" pitchFamily="34" charset="0"/>
                <a:cs typeface="Calibri" pitchFamily="34" charset="0"/>
              </a:rPr>
              <a:t>tematických celků </a:t>
            </a:r>
          </a:p>
          <a:p>
            <a:pPr marL="514350" indent="-514350">
              <a:buNone/>
            </a:pPr>
            <a:r>
              <a:rPr lang="cs-CZ" dirty="0" smtClean="0">
                <a:latin typeface="Calibri" pitchFamily="34" charset="0"/>
                <a:cs typeface="Calibri" pitchFamily="34" charset="0"/>
              </a:rPr>
              <a:t>t</a:t>
            </a:r>
            <a:r>
              <a:rPr lang="cs-CZ" dirty="0" smtClean="0">
                <a:latin typeface="Calibri" pitchFamily="34" charset="0"/>
                <a:cs typeface="Calibri" pitchFamily="34" charset="0"/>
              </a:rPr>
              <a:t>estování </a:t>
            </a:r>
            <a:r>
              <a:rPr lang="cs-CZ" dirty="0" smtClean="0">
                <a:latin typeface="Calibri" pitchFamily="34" charset="0"/>
                <a:cs typeface="Calibri" pitchFamily="34" charset="0"/>
              </a:rPr>
              <a:t>expediční výbavy</a:t>
            </a:r>
          </a:p>
          <a:p>
            <a:pPr marL="514350" indent="-514350">
              <a:buNone/>
            </a:pPr>
            <a:r>
              <a:rPr lang="cs-CZ" dirty="0" smtClean="0">
                <a:latin typeface="Calibri" pitchFamily="34" charset="0"/>
                <a:cs typeface="Calibri" pitchFamily="34" charset="0"/>
              </a:rPr>
              <a:t>o</a:t>
            </a:r>
            <a:r>
              <a:rPr lang="cs-CZ" dirty="0" smtClean="0">
                <a:latin typeface="Calibri" pitchFamily="34" charset="0"/>
                <a:cs typeface="Calibri" pitchFamily="34" charset="0"/>
              </a:rPr>
              <a:t>věřování </a:t>
            </a:r>
            <a:r>
              <a:rPr lang="cs-CZ" dirty="0" smtClean="0">
                <a:latin typeface="Calibri" pitchFamily="34" charset="0"/>
                <a:cs typeface="Calibri" pitchFamily="34" charset="0"/>
              </a:rPr>
              <a:t>funkčnosti výrobků v africké </a:t>
            </a:r>
            <a:r>
              <a:rPr lang="cs-CZ" dirty="0" smtClean="0">
                <a:latin typeface="Calibri" pitchFamily="34" charset="0"/>
                <a:cs typeface="Calibri" pitchFamily="34" charset="0"/>
              </a:rPr>
              <a:t>praxi, jejich </a:t>
            </a:r>
            <a:r>
              <a:rPr lang="cs-CZ" dirty="0" smtClean="0">
                <a:latin typeface="Calibri" pitchFamily="34" charset="0"/>
                <a:cs typeface="Calibri" pitchFamily="34" charset="0"/>
              </a:rPr>
              <a:t>recenzování a </a:t>
            </a:r>
            <a:r>
              <a:rPr lang="cs-CZ" dirty="0" smtClean="0">
                <a:latin typeface="Calibri" pitchFamily="34" charset="0"/>
                <a:cs typeface="Calibri" pitchFamily="34" charset="0"/>
              </a:rPr>
              <a:t>hodnocení</a:t>
            </a:r>
            <a:endParaRPr lang="cs-CZ" dirty="0" smtClean="0">
              <a:latin typeface="Calibri" pitchFamily="34" charset="0"/>
              <a:cs typeface="Calibri" pitchFamily="34" charset="0"/>
            </a:endParaRPr>
          </a:p>
          <a:p>
            <a:pPr marL="514350" indent="-514350">
              <a:buNone/>
            </a:pPr>
            <a:endParaRPr lang="cs-CZ" dirty="0" smtClean="0">
              <a:latin typeface="Calibri" pitchFamily="34" charset="0"/>
              <a:cs typeface="Calibri" pitchFamily="34" charset="0"/>
            </a:endParaRPr>
          </a:p>
          <a:p>
            <a:pPr marL="514350" indent="-514350">
              <a:buAutoNum type="arabicPeriod"/>
            </a:pPr>
            <a:endParaRPr lang="cs-CZ" dirty="0">
              <a:latin typeface="Calibri" pitchFamily="34" charset="0"/>
              <a:cs typeface="Calibri" pitchFamily="34" charset="0"/>
            </a:endParaRPr>
          </a:p>
        </p:txBody>
      </p:sp>
      <p:sp>
        <p:nvSpPr>
          <p:cNvPr id="6" name="Nadpis 1"/>
          <p:cNvSpPr txBox="1">
            <a:spLocks/>
          </p:cNvSpPr>
          <p:nvPr/>
        </p:nvSpPr>
        <p:spPr>
          <a:xfrm>
            <a:off x="1857356" y="142852"/>
            <a:ext cx="3643338" cy="714372"/>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sz="3200" dirty="0" smtClean="0">
                <a:solidFill>
                  <a:schemeClr val="tx2"/>
                </a:solidFill>
                <a:latin typeface="Calibri" pitchFamily="34" charset="0"/>
                <a:ea typeface="+mj-ea"/>
                <a:cs typeface="Calibri" pitchFamily="34" charset="0"/>
              </a:rPr>
              <a:t>CÍLE EXPEDICE</a:t>
            </a:r>
            <a:endParaRPr kumimoji="0" lang="cs-CZ" sz="3200" i="0" u="none" strike="noStrike" kern="1200" cap="none" spc="0" normalizeH="0" baseline="0" noProof="0" dirty="0">
              <a:ln>
                <a:noFill/>
              </a:ln>
              <a:solidFill>
                <a:schemeClr val="tx2"/>
              </a:solidFill>
              <a:effectLst/>
              <a:uLnTx/>
              <a:uFillTx/>
              <a:latin typeface="Calibri" pitchFamily="34" charset="0"/>
              <a:ea typeface="+mj-ea"/>
              <a:cs typeface="Calibri" pitchFamily="34" charset="0"/>
            </a:endParaRPr>
          </a:p>
        </p:txBody>
      </p:sp>
      <p:pic>
        <p:nvPicPr>
          <p:cNvPr id="7" name="Picture 2" descr="C:\Users\Šárka\Documents\Míša\varianta1.jpg"/>
          <p:cNvPicPr>
            <a:picLocks noChangeAspect="1" noChangeArrowheads="1"/>
          </p:cNvPicPr>
          <p:nvPr/>
        </p:nvPicPr>
        <p:blipFill>
          <a:blip r:embed="rId2" cstate="email"/>
          <a:srcRect/>
          <a:stretch>
            <a:fillRect/>
          </a:stretch>
        </p:blipFill>
        <p:spPr bwMode="auto">
          <a:xfrm>
            <a:off x="214282" y="214290"/>
            <a:ext cx="1438258" cy="1135964"/>
          </a:xfrm>
          <a:prstGeom prst="rect">
            <a:avLst/>
          </a:prstGeom>
          <a:noFill/>
        </p:spPr>
      </p:pic>
      <p:cxnSp>
        <p:nvCxnSpPr>
          <p:cNvPr id="8" name="Přímá spojovací čára 7"/>
          <p:cNvCxnSpPr/>
          <p:nvPr/>
        </p:nvCxnSpPr>
        <p:spPr>
          <a:xfrm>
            <a:off x="1571604" y="785794"/>
            <a:ext cx="642942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6</a:t>
            </a:fld>
            <a:endParaRPr lang="cs-CZ"/>
          </a:p>
        </p:txBody>
      </p:sp>
      <p:sp>
        <p:nvSpPr>
          <p:cNvPr id="5" name="Zástupný symbol pro obsah 4"/>
          <p:cNvSpPr>
            <a:spLocks noGrp="1"/>
          </p:cNvSpPr>
          <p:nvPr>
            <p:ph sz="quarter" idx="1"/>
          </p:nvPr>
        </p:nvSpPr>
        <p:spPr>
          <a:xfrm>
            <a:off x="4929190" y="3286124"/>
            <a:ext cx="3071834" cy="3357586"/>
          </a:xfrm>
        </p:spPr>
        <p:txBody>
          <a:bodyPr>
            <a:noAutofit/>
          </a:bodyPr>
          <a:lstStyle/>
          <a:p>
            <a:pPr>
              <a:lnSpc>
                <a:spcPts val="1000"/>
              </a:lnSpc>
              <a:buNone/>
            </a:pPr>
            <a:endParaRPr lang="cs-CZ" sz="1100" dirty="0" smtClean="0">
              <a:latin typeface="Calibri" pitchFamily="34" charset="0"/>
              <a:cs typeface="Calibri" pitchFamily="34" charset="0"/>
            </a:endParaRPr>
          </a:p>
          <a:p>
            <a:pPr>
              <a:lnSpc>
                <a:spcPts val="1000"/>
              </a:lnSpc>
              <a:buNone/>
            </a:pPr>
            <a:r>
              <a:rPr lang="cs-CZ" sz="1100" u="sng" dirty="0" smtClean="0">
                <a:latin typeface="Calibri" pitchFamily="34" charset="0"/>
                <a:cs typeface="Calibri" pitchFamily="34" charset="0"/>
              </a:rPr>
              <a:t>Začátek cesty:</a:t>
            </a:r>
          </a:p>
          <a:p>
            <a:pPr>
              <a:lnSpc>
                <a:spcPts val="1000"/>
              </a:lnSpc>
              <a:buNone/>
            </a:pPr>
            <a:r>
              <a:rPr lang="cs-CZ" sz="1100" dirty="0" smtClean="0">
                <a:latin typeface="Calibri" pitchFamily="34" charset="0"/>
                <a:cs typeface="Calibri" pitchFamily="34" charset="0"/>
              </a:rPr>
              <a:t>Praha 14.8.2010 11.15</a:t>
            </a:r>
          </a:p>
          <a:p>
            <a:pPr>
              <a:lnSpc>
                <a:spcPts val="1000"/>
              </a:lnSpc>
              <a:buNone/>
            </a:pPr>
            <a:r>
              <a:rPr lang="cs-CZ" sz="1100" u="sng" dirty="0" smtClean="0">
                <a:latin typeface="Calibri" pitchFamily="34" charset="0"/>
                <a:cs typeface="Calibri" pitchFamily="34" charset="0"/>
              </a:rPr>
              <a:t>Počet ujetých km:</a:t>
            </a:r>
          </a:p>
          <a:p>
            <a:pPr>
              <a:lnSpc>
                <a:spcPts val="1000"/>
              </a:lnSpc>
              <a:buNone/>
            </a:pPr>
            <a:r>
              <a:rPr lang="cs-CZ" sz="1100" dirty="0" smtClean="0">
                <a:latin typeface="Calibri" pitchFamily="34" charset="0"/>
                <a:cs typeface="Calibri" pitchFamily="34" charset="0"/>
              </a:rPr>
              <a:t>4735km</a:t>
            </a:r>
          </a:p>
          <a:p>
            <a:pPr>
              <a:lnSpc>
                <a:spcPts val="1000"/>
              </a:lnSpc>
              <a:buNone/>
            </a:pPr>
            <a:r>
              <a:rPr lang="cs-CZ" sz="1100" u="sng" dirty="0" smtClean="0">
                <a:latin typeface="Calibri" pitchFamily="34" charset="0"/>
                <a:cs typeface="Calibri" pitchFamily="34" charset="0"/>
              </a:rPr>
              <a:t>Průměrná spotřeba:</a:t>
            </a:r>
          </a:p>
          <a:p>
            <a:pPr>
              <a:lnSpc>
                <a:spcPts val="1000"/>
              </a:lnSpc>
              <a:buNone/>
            </a:pPr>
            <a:r>
              <a:rPr lang="cs-CZ" sz="1100" dirty="0" smtClean="0">
                <a:latin typeface="Calibri" pitchFamily="34" charset="0"/>
                <a:cs typeface="Calibri" pitchFamily="34" charset="0"/>
              </a:rPr>
              <a:t>8,9l/100km</a:t>
            </a:r>
          </a:p>
          <a:p>
            <a:pPr>
              <a:lnSpc>
                <a:spcPts val="1000"/>
              </a:lnSpc>
              <a:buNone/>
            </a:pPr>
            <a:r>
              <a:rPr lang="cs-CZ" sz="1100" u="sng" dirty="0" smtClean="0">
                <a:latin typeface="Calibri" pitchFamily="34" charset="0"/>
                <a:cs typeface="Calibri" pitchFamily="34" charset="0"/>
              </a:rPr>
              <a:t>Počet navštívených zemí: </a:t>
            </a:r>
            <a:r>
              <a:rPr lang="cs-CZ" sz="1100" dirty="0" smtClean="0">
                <a:latin typeface="Calibri" pitchFamily="34" charset="0"/>
                <a:cs typeface="Calibri" pitchFamily="34" charset="0"/>
              </a:rPr>
              <a:t> 4</a:t>
            </a:r>
            <a:endParaRPr lang="cs-CZ" sz="1100" u="sng" dirty="0" smtClean="0">
              <a:latin typeface="Calibri" pitchFamily="34" charset="0"/>
              <a:cs typeface="Calibri" pitchFamily="34" charset="0"/>
            </a:endParaRPr>
          </a:p>
          <a:p>
            <a:pPr>
              <a:lnSpc>
                <a:spcPts val="1000"/>
              </a:lnSpc>
              <a:buNone/>
            </a:pPr>
            <a:r>
              <a:rPr lang="cs-CZ" sz="1100" dirty="0" smtClean="0">
                <a:latin typeface="Calibri" pitchFamily="34" charset="0"/>
                <a:cs typeface="Calibri" pitchFamily="34" charset="0"/>
              </a:rPr>
              <a:t>Slovensko, Maďarsko, Srbsko,Bulharsko</a:t>
            </a:r>
          </a:p>
          <a:p>
            <a:pPr>
              <a:lnSpc>
                <a:spcPts val="1000"/>
              </a:lnSpc>
              <a:buNone/>
            </a:pPr>
            <a:r>
              <a:rPr lang="cs-CZ" sz="1100" u="sng" dirty="0" smtClean="0">
                <a:latin typeface="Calibri" pitchFamily="34" charset="0"/>
                <a:cs typeface="Calibri" pitchFamily="34" charset="0"/>
              </a:rPr>
              <a:t>Hlavní cíl:</a:t>
            </a:r>
          </a:p>
          <a:p>
            <a:pPr>
              <a:lnSpc>
                <a:spcPts val="1000"/>
              </a:lnSpc>
              <a:buNone/>
            </a:pPr>
            <a:r>
              <a:rPr lang="cs-CZ" sz="1100" dirty="0" smtClean="0">
                <a:latin typeface="Calibri" pitchFamily="34" charset="0"/>
                <a:cs typeface="Calibri" pitchFamily="34" charset="0"/>
              </a:rPr>
              <a:t>Moře dobyto  20.8.2010</a:t>
            </a:r>
          </a:p>
          <a:p>
            <a:pPr>
              <a:lnSpc>
                <a:spcPts val="1000"/>
              </a:lnSpc>
              <a:buNone/>
            </a:pPr>
            <a:r>
              <a:rPr lang="cs-CZ" sz="1100" u="sng" dirty="0" smtClean="0">
                <a:latin typeface="Calibri" pitchFamily="34" charset="0"/>
                <a:cs typeface="Calibri" pitchFamily="34" charset="0"/>
              </a:rPr>
              <a:t>Závady:</a:t>
            </a:r>
          </a:p>
          <a:p>
            <a:pPr>
              <a:lnSpc>
                <a:spcPts val="1000"/>
              </a:lnSpc>
              <a:buNone/>
            </a:pPr>
            <a:r>
              <a:rPr lang="cs-CZ" sz="1100" dirty="0" smtClean="0">
                <a:latin typeface="Calibri" pitchFamily="34" charset="0"/>
                <a:cs typeface="Calibri" pitchFamily="34" charset="0"/>
              </a:rPr>
              <a:t>3x elektroinstalace, ztracená tryska</a:t>
            </a:r>
            <a:r>
              <a:rPr lang="cs-CZ" sz="1100" dirty="0" smtClean="0">
                <a:latin typeface="Calibri" pitchFamily="34" charset="0"/>
                <a:cs typeface="Calibri" pitchFamily="34" charset="0"/>
              </a:rPr>
              <a:t>, prasklý </a:t>
            </a:r>
            <a:r>
              <a:rPr lang="cs-CZ" sz="1100" dirty="0" smtClean="0">
                <a:latin typeface="Calibri" pitchFamily="34" charset="0"/>
                <a:cs typeface="Calibri" pitchFamily="34" charset="0"/>
              </a:rPr>
              <a:t>výfuk</a:t>
            </a:r>
          </a:p>
          <a:p>
            <a:pPr>
              <a:lnSpc>
                <a:spcPts val="1000"/>
              </a:lnSpc>
              <a:buNone/>
            </a:pPr>
            <a:r>
              <a:rPr lang="cs-CZ" sz="1100" u="sng" dirty="0" smtClean="0">
                <a:latin typeface="Calibri" pitchFamily="34" charset="0"/>
                <a:cs typeface="Calibri" pitchFamily="34" charset="0"/>
              </a:rPr>
              <a:t>Konec cesty:</a:t>
            </a:r>
          </a:p>
          <a:p>
            <a:pPr>
              <a:lnSpc>
                <a:spcPts val="1000"/>
              </a:lnSpc>
              <a:buNone/>
            </a:pPr>
            <a:r>
              <a:rPr lang="cs-CZ" sz="1100" dirty="0" smtClean="0">
                <a:latin typeface="Calibri" pitchFamily="34" charset="0"/>
                <a:cs typeface="Calibri" pitchFamily="34" charset="0"/>
              </a:rPr>
              <a:t>29.9.2010 2.15</a:t>
            </a:r>
            <a:endParaRPr lang="cs-CZ" sz="1100" dirty="0">
              <a:latin typeface="Calibri" pitchFamily="34" charset="0"/>
              <a:cs typeface="Calibri" pitchFamily="34" charset="0"/>
            </a:endParaRPr>
          </a:p>
        </p:txBody>
      </p:sp>
      <p:pic>
        <p:nvPicPr>
          <p:cNvPr id="1026" name="Picture 2" descr="J:\Exp.Afrika 2011\Prezentace\bulgar_cara.jpg"/>
          <p:cNvPicPr>
            <a:picLocks noChangeAspect="1" noChangeArrowheads="1"/>
          </p:cNvPicPr>
          <p:nvPr/>
        </p:nvPicPr>
        <p:blipFill>
          <a:blip r:embed="rId2" cstate="email"/>
          <a:srcRect/>
          <a:stretch>
            <a:fillRect/>
          </a:stretch>
        </p:blipFill>
        <p:spPr bwMode="auto">
          <a:xfrm>
            <a:off x="357158" y="2071678"/>
            <a:ext cx="4429156" cy="3822524"/>
          </a:xfrm>
          <a:prstGeom prst="rect">
            <a:avLst/>
          </a:prstGeom>
          <a:ln>
            <a:noFill/>
          </a:ln>
          <a:effectLst>
            <a:outerShdw blurRad="292100" dist="139700" dir="2700000" algn="tl" rotWithShape="0">
              <a:srgbClr val="333333">
                <a:alpha val="65000"/>
              </a:srgbClr>
            </a:outerShdw>
          </a:effectLst>
        </p:spPr>
      </p:pic>
      <p:sp>
        <p:nvSpPr>
          <p:cNvPr id="7" name="Nadpis 1"/>
          <p:cNvSpPr txBox="1">
            <a:spLocks/>
          </p:cNvSpPr>
          <p:nvPr/>
        </p:nvSpPr>
        <p:spPr>
          <a:xfrm>
            <a:off x="1785918" y="0"/>
            <a:ext cx="5229236" cy="774720"/>
          </a:xfrm>
          <a:prstGeom prst="rect">
            <a:avLst/>
          </a:prstGeom>
        </p:spPr>
        <p:txBody>
          <a:bodyPr bIns="91440" anchor="b" anchorCtr="0">
            <a:normAutofit/>
          </a:bodyPr>
          <a:lstStyle/>
          <a:p>
            <a:pPr>
              <a:buNone/>
            </a:pPr>
            <a:r>
              <a:rPr lang="cs-CZ" sz="3200" dirty="0" smtClean="0">
                <a:latin typeface="Calibri" pitchFamily="34" charset="0"/>
                <a:cs typeface="Calibri" pitchFamily="34" charset="0"/>
              </a:rPr>
              <a:t>Data Exp.Bulharsko2010</a:t>
            </a:r>
          </a:p>
        </p:txBody>
      </p:sp>
      <p:grpSp>
        <p:nvGrpSpPr>
          <p:cNvPr id="65" name="Skupina 64"/>
          <p:cNvGrpSpPr/>
          <p:nvPr/>
        </p:nvGrpSpPr>
        <p:grpSpPr>
          <a:xfrm>
            <a:off x="214282" y="214290"/>
            <a:ext cx="7786742" cy="1128463"/>
            <a:chOff x="214282" y="214290"/>
            <a:chExt cx="7786742" cy="1128463"/>
          </a:xfrm>
        </p:grpSpPr>
        <p:pic>
          <p:nvPicPr>
            <p:cNvPr id="8" name="Picture 2" descr="C:\Users\Šárka\Documents\Míša\varianta1.jpg"/>
            <p:cNvPicPr>
              <a:picLocks noChangeAspect="1" noChangeArrowheads="1"/>
            </p:cNvPicPr>
            <p:nvPr/>
          </p:nvPicPr>
          <p:blipFill>
            <a:blip r:embed="rId3" cstate="email"/>
            <a:srcRect/>
            <a:stretch>
              <a:fillRect/>
            </a:stretch>
          </p:blipFill>
          <p:spPr bwMode="auto">
            <a:xfrm>
              <a:off x="214282" y="214290"/>
              <a:ext cx="1428760" cy="1128463"/>
            </a:xfrm>
            <a:prstGeom prst="rect">
              <a:avLst/>
            </a:prstGeom>
            <a:noFill/>
          </p:spPr>
        </p:pic>
        <p:cxnSp>
          <p:nvCxnSpPr>
            <p:cNvPr id="9" name="Přímá spojovací čára 8"/>
            <p:cNvCxnSpPr/>
            <p:nvPr/>
          </p:nvCxnSpPr>
          <p:spPr>
            <a:xfrm>
              <a:off x="1357290" y="785794"/>
              <a:ext cx="664373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Nadpis 1"/>
          <p:cNvSpPr txBox="1">
            <a:spLocks/>
          </p:cNvSpPr>
          <p:nvPr/>
        </p:nvSpPr>
        <p:spPr>
          <a:xfrm>
            <a:off x="142844" y="1357298"/>
            <a:ext cx="8715436" cy="714380"/>
          </a:xfrm>
          <a:prstGeom prst="rect">
            <a:avLst/>
          </a:prstGeom>
        </p:spPr>
        <p:txBody>
          <a:bodyPr bIns="91440" anchor="b"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cs-CZ" sz="1200" dirty="0" smtClean="0">
                <a:solidFill>
                  <a:schemeClr val="tx2"/>
                </a:solidFill>
                <a:latin typeface="Calibri" pitchFamily="34" charset="0"/>
                <a:ea typeface="+mj-ea"/>
                <a:cs typeface="Calibri" pitchFamily="34" charset="0"/>
              </a:rPr>
              <a:t>Jako ověřovací expedici jsme zvolili čtrnáctidenní cestu k moři přes čtyři země. Cíl byl jasný. Najet Klaudií co možná nejvíce kilometrů pod plnou možnou  zátěží. Nakonec to byl test spíš lidských zdrojů než techniky. Ta obstála až na drobné závady téměř na </a:t>
            </a:r>
            <a:r>
              <a:rPr lang="cs-CZ" sz="1200" dirty="0" smtClean="0">
                <a:solidFill>
                  <a:schemeClr val="tx2"/>
                </a:solidFill>
                <a:latin typeface="Calibri" pitchFamily="34" charset="0"/>
                <a:ea typeface="+mj-ea"/>
                <a:cs typeface="Calibri" pitchFamily="34" charset="0"/>
              </a:rPr>
              <a:t>jedničku. I </a:t>
            </a:r>
            <a:r>
              <a:rPr lang="cs-CZ" sz="1200" dirty="0" smtClean="0">
                <a:solidFill>
                  <a:schemeClr val="tx2"/>
                </a:solidFill>
                <a:latin typeface="Calibri" pitchFamily="34" charset="0"/>
                <a:ea typeface="+mj-ea"/>
                <a:cs typeface="Calibri" pitchFamily="34" charset="0"/>
              </a:rPr>
              <a:t>když víme, že jsme se přiblížili skutečné expediční zátěži jen velmi vzdáleně, hodnotili jsme tuto akci kladně. </a:t>
            </a:r>
          </a:p>
        </p:txBody>
      </p:sp>
      <p:sp>
        <p:nvSpPr>
          <p:cNvPr id="15" name="Obdélník 14"/>
          <p:cNvSpPr/>
          <p:nvPr/>
        </p:nvSpPr>
        <p:spPr>
          <a:xfrm>
            <a:off x="4929190" y="1928802"/>
            <a:ext cx="3929090" cy="1569660"/>
          </a:xfrm>
          <a:prstGeom prst="rect">
            <a:avLst/>
          </a:prstGeom>
        </p:spPr>
        <p:txBody>
          <a:bodyPr wrap="square">
            <a:spAutoFit/>
          </a:bodyPr>
          <a:lstStyle/>
          <a:p>
            <a:pPr lvl="0" algn="just">
              <a:spcBef>
                <a:spcPct val="0"/>
              </a:spcBef>
              <a:defRPr/>
            </a:pPr>
            <a:r>
              <a:rPr lang="cs-CZ" sz="1200" dirty="0" smtClean="0">
                <a:solidFill>
                  <a:schemeClr val="tx2"/>
                </a:solidFill>
                <a:latin typeface="Calibri" pitchFamily="34" charset="0"/>
                <a:cs typeface="Calibri" pitchFamily="34" charset="0"/>
              </a:rPr>
              <a:t>Po prvních 1000 km </a:t>
            </a:r>
            <a:r>
              <a:rPr lang="cs-CZ" sz="1200" dirty="0" smtClean="0">
                <a:solidFill>
                  <a:schemeClr val="tx2"/>
                </a:solidFill>
                <a:latin typeface="Calibri" pitchFamily="34" charset="0"/>
                <a:cs typeface="Calibri" pitchFamily="34" charset="0"/>
              </a:rPr>
              <a:t>si </a:t>
            </a:r>
            <a:r>
              <a:rPr lang="cs-CZ" sz="1200" dirty="0" smtClean="0">
                <a:solidFill>
                  <a:schemeClr val="tx2"/>
                </a:solidFill>
                <a:latin typeface="Calibri" pitchFamily="34" charset="0"/>
                <a:cs typeface="Calibri" pitchFamily="34" charset="0"/>
              </a:rPr>
              <a:t>naše těla </a:t>
            </a:r>
            <a:r>
              <a:rPr lang="cs-CZ" sz="1200" dirty="0" smtClean="0">
                <a:solidFill>
                  <a:schemeClr val="tx2"/>
                </a:solidFill>
                <a:latin typeface="Calibri" pitchFamily="34" charset="0"/>
                <a:cs typeface="Calibri" pitchFamily="34" charset="0"/>
              </a:rPr>
              <a:t>přivykla na </a:t>
            </a:r>
            <a:r>
              <a:rPr lang="cs-CZ" sz="1200" dirty="0" smtClean="0">
                <a:solidFill>
                  <a:schemeClr val="tx2"/>
                </a:solidFill>
                <a:latin typeface="Calibri" pitchFamily="34" charset="0"/>
                <a:cs typeface="Calibri" pitchFamily="34" charset="0"/>
              </a:rPr>
              <a:t>pohodlí 60. let. </a:t>
            </a:r>
            <a:r>
              <a:rPr lang="cs-CZ" sz="1200" dirty="0" smtClean="0">
                <a:solidFill>
                  <a:schemeClr val="tx2"/>
                </a:solidFill>
                <a:latin typeface="Calibri" pitchFamily="34" charset="0"/>
                <a:cs typeface="Calibri" pitchFamily="34" charset="0"/>
              </a:rPr>
              <a:t>Jako nejnáročnějším každodenním rituálem se nakonec ukázalo to: </a:t>
            </a:r>
            <a:r>
              <a:rPr lang="cs-CZ" sz="1200" dirty="0" smtClean="0">
                <a:solidFill>
                  <a:schemeClr val="tx2"/>
                </a:solidFill>
                <a:latin typeface="Calibri" pitchFamily="34" charset="0"/>
                <a:cs typeface="Calibri" pitchFamily="34" charset="0"/>
              </a:rPr>
              <a:t>„naskládání všeho…všude“ a Ondrova posedlost vidět všude vše. Jelikož role v týmu máme </a:t>
            </a:r>
            <a:r>
              <a:rPr lang="cs-CZ" sz="1200" dirty="0" smtClean="0">
                <a:solidFill>
                  <a:schemeClr val="tx2"/>
                </a:solidFill>
                <a:latin typeface="Calibri" pitchFamily="34" charset="0"/>
                <a:cs typeface="Calibri" pitchFamily="34" charset="0"/>
              </a:rPr>
              <a:t>dané, připadla každodenní </a:t>
            </a:r>
            <a:r>
              <a:rPr lang="cs-CZ" sz="1200" dirty="0" smtClean="0">
                <a:solidFill>
                  <a:schemeClr val="tx2"/>
                </a:solidFill>
                <a:latin typeface="Calibri" pitchFamily="34" charset="0"/>
                <a:cs typeface="Calibri" pitchFamily="34" charset="0"/>
              </a:rPr>
              <a:t>radost </a:t>
            </a:r>
            <a:r>
              <a:rPr lang="cs-CZ" sz="1200" dirty="0" smtClean="0">
                <a:solidFill>
                  <a:schemeClr val="tx2"/>
                </a:solidFill>
                <a:latin typeface="Calibri" pitchFamily="34" charset="0"/>
                <a:cs typeface="Calibri" pitchFamily="34" charset="0"/>
              </a:rPr>
              <a:t>balení mě </a:t>
            </a:r>
            <a:r>
              <a:rPr lang="cs-CZ" sz="1200" dirty="0" smtClean="0">
                <a:solidFill>
                  <a:schemeClr val="tx2"/>
                </a:solidFill>
                <a:latin typeface="Calibri" pitchFamily="34" charset="0"/>
                <a:cs typeface="Calibri" pitchFamily="34" charset="0"/>
              </a:rPr>
              <a:t>a </a:t>
            </a:r>
            <a:r>
              <a:rPr lang="cs-CZ" sz="1200" dirty="0" smtClean="0">
                <a:solidFill>
                  <a:schemeClr val="tx2"/>
                </a:solidFill>
                <a:latin typeface="Calibri" pitchFamily="34" charset="0"/>
                <a:cs typeface="Calibri" pitchFamily="34" charset="0"/>
              </a:rPr>
              <a:t>Ondra, </a:t>
            </a:r>
            <a:r>
              <a:rPr lang="cs-CZ" sz="1200" dirty="0" smtClean="0">
                <a:solidFill>
                  <a:schemeClr val="tx2"/>
                </a:solidFill>
                <a:latin typeface="Calibri" pitchFamily="34" charset="0"/>
                <a:cs typeface="Calibri" pitchFamily="34" charset="0"/>
              </a:rPr>
              <a:t>jakožto plánovač </a:t>
            </a:r>
            <a:r>
              <a:rPr lang="cs-CZ" sz="1200" dirty="0" smtClean="0">
                <a:solidFill>
                  <a:schemeClr val="tx2"/>
                </a:solidFill>
                <a:latin typeface="Calibri" pitchFamily="34" charset="0"/>
                <a:cs typeface="Calibri" pitchFamily="34" charset="0"/>
              </a:rPr>
              <a:t>cesty, </a:t>
            </a:r>
            <a:r>
              <a:rPr lang="cs-CZ" sz="1200" dirty="0" smtClean="0">
                <a:solidFill>
                  <a:schemeClr val="tx2"/>
                </a:solidFill>
                <a:latin typeface="Calibri" pitchFamily="34" charset="0"/>
                <a:cs typeface="Calibri" pitchFamily="34" charset="0"/>
              </a:rPr>
              <a:t>neúnavně a přesně navigoval expedici k vytouženým cílům. </a:t>
            </a:r>
          </a:p>
          <a:p>
            <a:pPr lvl="0" algn="just">
              <a:spcBef>
                <a:spcPct val="0"/>
              </a:spcBef>
              <a:defRPr/>
            </a:pPr>
            <a:r>
              <a:rPr lang="cs-CZ" sz="1200" dirty="0" smtClean="0">
                <a:solidFill>
                  <a:schemeClr val="tx2"/>
                </a:solidFill>
                <a:latin typeface="Calibri" pitchFamily="34" charset="0"/>
                <a:cs typeface="Calibri" pitchFamily="34" charset="0"/>
              </a:rPr>
              <a:t>ZÁVĚR: Příprava na Expedici Afrika 2011 </a:t>
            </a:r>
            <a:r>
              <a:rPr lang="cs-CZ" sz="1200" dirty="0" smtClean="0">
                <a:solidFill>
                  <a:schemeClr val="tx2"/>
                </a:solidFill>
                <a:latin typeface="Calibri" pitchFamily="34" charset="0"/>
                <a:cs typeface="Calibri" pitchFamily="34" charset="0"/>
              </a:rPr>
              <a:t>začíná.</a:t>
            </a:r>
            <a:endParaRPr lang="cs-CZ" sz="1200" dirty="0">
              <a:solidFill>
                <a:schemeClr val="tx2"/>
              </a:solidFill>
              <a:latin typeface="Calibri" pitchFamily="34" charset="0"/>
              <a:cs typeface="Calibri" pitchFamily="34" charset="0"/>
            </a:endParaRPr>
          </a:p>
        </p:txBody>
      </p:sp>
      <p:sp>
        <p:nvSpPr>
          <p:cNvPr id="16" name="Tlačítko akce: Vlastní 15">
            <a:hlinkClick r:id="rId4" action="ppaction://hlinksldjump" highlightClick="1"/>
          </p:cNvPr>
          <p:cNvSpPr/>
          <p:nvPr/>
        </p:nvSpPr>
        <p:spPr>
          <a:xfrm>
            <a:off x="571472" y="3214686"/>
            <a:ext cx="357190" cy="285752"/>
          </a:xfrm>
          <a:prstGeom prst="actionButtonBlank">
            <a:avLst/>
          </a:prstGeom>
          <a:blipFill>
            <a:blip r:embed="rId5" cstate="email"/>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Tlačítko akce: Vlastní 25">
            <a:hlinkClick r:id="rId6" action="ppaction://hlinksldjump" highlightClick="1"/>
          </p:cNvPr>
          <p:cNvSpPr/>
          <p:nvPr/>
        </p:nvSpPr>
        <p:spPr>
          <a:xfrm>
            <a:off x="2357422" y="4786322"/>
            <a:ext cx="428628" cy="285752"/>
          </a:xfrm>
          <a:prstGeom prst="actionButtonBlank">
            <a:avLst/>
          </a:prstGeom>
          <a:blipFill>
            <a:blip r:embed="rId7" cstate="email"/>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Tlačítko akce: Vlastní 26">
            <a:hlinkClick r:id="rId8" action="ppaction://hlinksldjump" highlightClick="1"/>
          </p:cNvPr>
          <p:cNvSpPr/>
          <p:nvPr/>
        </p:nvSpPr>
        <p:spPr>
          <a:xfrm>
            <a:off x="3000364" y="5072074"/>
            <a:ext cx="357190" cy="285752"/>
          </a:xfrm>
          <a:prstGeom prst="actionButtonBlank">
            <a:avLst/>
          </a:prstGeom>
          <a:blipFill>
            <a:blip r:embed="rId9" cstate="email"/>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Tlačítko akce: Vlastní 27">
            <a:hlinkClick r:id="rId10" action="ppaction://hlinksldjump" highlightClick="1"/>
          </p:cNvPr>
          <p:cNvSpPr/>
          <p:nvPr/>
        </p:nvSpPr>
        <p:spPr>
          <a:xfrm>
            <a:off x="4286248" y="4214818"/>
            <a:ext cx="357190" cy="285752"/>
          </a:xfrm>
          <a:prstGeom prst="actionButtonBlank">
            <a:avLst/>
          </a:prstGeom>
          <a:blipFill>
            <a:blip r:embed="rId11" cstate="email"/>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Tlačítko akce: Vlastní 28">
            <a:hlinkClick r:id="rId12" action="ppaction://hlinksldjump" highlightClick="1"/>
          </p:cNvPr>
          <p:cNvSpPr/>
          <p:nvPr/>
        </p:nvSpPr>
        <p:spPr>
          <a:xfrm>
            <a:off x="3143240" y="3786190"/>
            <a:ext cx="357190" cy="285752"/>
          </a:xfrm>
          <a:prstGeom prst="actionButtonBlank">
            <a:avLst/>
          </a:prstGeom>
          <a:blipFill>
            <a:blip r:embed="rId13" cstate="email"/>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Tlačítko akce: Vlastní 29">
            <a:hlinkClick r:id="rId14" action="ppaction://hlinksldjump" highlightClick="1"/>
          </p:cNvPr>
          <p:cNvSpPr/>
          <p:nvPr/>
        </p:nvSpPr>
        <p:spPr>
          <a:xfrm>
            <a:off x="3929058" y="4929198"/>
            <a:ext cx="357190" cy="285752"/>
          </a:xfrm>
          <a:prstGeom prst="actionButtonBlank">
            <a:avLst/>
          </a:prstGeom>
          <a:blipFill>
            <a:blip r:embed="rId15" cstate="email"/>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3" name="Přímá spojovací čára 32"/>
          <p:cNvCxnSpPr>
            <a:stCxn id="16" idx="0"/>
          </p:cNvCxnSpPr>
          <p:nvPr/>
        </p:nvCxnSpPr>
        <p:spPr>
          <a:xfrm flipV="1">
            <a:off x="928662" y="2857496"/>
            <a:ext cx="500066" cy="5000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Elipsa 33"/>
          <p:cNvSpPr/>
          <p:nvPr/>
        </p:nvSpPr>
        <p:spPr>
          <a:xfrm>
            <a:off x="1357290" y="2714620"/>
            <a:ext cx="142876" cy="1428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8" name="Přímá spojovací čára 37"/>
          <p:cNvCxnSpPr/>
          <p:nvPr/>
        </p:nvCxnSpPr>
        <p:spPr>
          <a:xfrm rot="5400000" flipH="1" flipV="1">
            <a:off x="3071802" y="4786322"/>
            <a:ext cx="357190" cy="21431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Přímá spojovací čára 38"/>
          <p:cNvCxnSpPr>
            <a:endCxn id="28" idx="2"/>
          </p:cNvCxnSpPr>
          <p:nvPr/>
        </p:nvCxnSpPr>
        <p:spPr>
          <a:xfrm rot="5400000" flipH="1" flipV="1">
            <a:off x="4143372" y="4357694"/>
            <a:ext cx="142876" cy="1428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Přímá spojovací čára 39"/>
          <p:cNvCxnSpPr>
            <a:endCxn id="29" idx="1"/>
          </p:cNvCxnSpPr>
          <p:nvPr/>
        </p:nvCxnSpPr>
        <p:spPr>
          <a:xfrm rot="5400000" flipH="1" flipV="1">
            <a:off x="3125381" y="4161241"/>
            <a:ext cx="285752" cy="10715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flipV="1">
            <a:off x="2786050" y="4643446"/>
            <a:ext cx="571504" cy="28575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Přímá spojovací čára 48"/>
          <p:cNvCxnSpPr/>
          <p:nvPr/>
        </p:nvCxnSpPr>
        <p:spPr>
          <a:xfrm rot="10800000">
            <a:off x="3428992" y="4786322"/>
            <a:ext cx="500066" cy="28575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Tlačítko akce: Vlastní 53">
            <a:hlinkClick r:id="rId16" action="ppaction://hlinksldjump" highlightClick="1"/>
          </p:cNvPr>
          <p:cNvSpPr/>
          <p:nvPr/>
        </p:nvSpPr>
        <p:spPr>
          <a:xfrm>
            <a:off x="3857620" y="3714752"/>
            <a:ext cx="357190" cy="285752"/>
          </a:xfrm>
          <a:prstGeom prst="actionButtonBlank">
            <a:avLst/>
          </a:prstGeom>
          <a:blipFill>
            <a:blip r:embed="rId17" cstate="email"/>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6" name="Přímá spojovací čára 55"/>
          <p:cNvCxnSpPr>
            <a:endCxn id="54" idx="1"/>
          </p:cNvCxnSpPr>
          <p:nvPr/>
        </p:nvCxnSpPr>
        <p:spPr>
          <a:xfrm rot="5400000" flipH="1" flipV="1">
            <a:off x="3768323" y="4089803"/>
            <a:ext cx="357190" cy="1785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14480" y="142852"/>
            <a:ext cx="5157798" cy="714396"/>
          </a:xfrm>
        </p:spPr>
        <p:txBody>
          <a:bodyPr>
            <a:normAutofit/>
          </a:bodyPr>
          <a:lstStyle/>
          <a:p>
            <a:r>
              <a:rPr lang="cs-CZ" sz="3200" dirty="0" smtClean="0">
                <a:latin typeface="Calibri" pitchFamily="34" charset="0"/>
                <a:cs typeface="Calibri" pitchFamily="34" charset="0"/>
              </a:rPr>
              <a:t>VOLBA TECHNIKY</a:t>
            </a:r>
            <a:endParaRPr lang="cs-CZ" sz="3200" dirty="0">
              <a:latin typeface="Calibri" pitchFamily="34" charset="0"/>
              <a:cs typeface="Calibri" pitchFamily="34" charset="0"/>
            </a:endParaRPr>
          </a:p>
        </p:txBody>
      </p:sp>
      <p:sp>
        <p:nvSpPr>
          <p:cNvPr id="3" name="Zástupný symbol pro obsah 2"/>
          <p:cNvSpPr>
            <a:spLocks noGrp="1"/>
          </p:cNvSpPr>
          <p:nvPr>
            <p:ph sz="quarter" idx="1"/>
          </p:nvPr>
        </p:nvSpPr>
        <p:spPr>
          <a:xfrm>
            <a:off x="214282" y="1357298"/>
            <a:ext cx="3714776" cy="4429156"/>
          </a:xfrm>
        </p:spPr>
        <p:txBody>
          <a:bodyPr>
            <a:normAutofit/>
          </a:bodyPr>
          <a:lstStyle/>
          <a:p>
            <a:pPr>
              <a:buNone/>
            </a:pPr>
            <a:r>
              <a:rPr lang="cs-CZ" dirty="0" smtClean="0">
                <a:latin typeface="Calibri" pitchFamily="34" charset="0"/>
              </a:rPr>
              <a:t>Jednoduchost</a:t>
            </a:r>
          </a:p>
          <a:p>
            <a:pPr marL="0" indent="0">
              <a:buNone/>
            </a:pPr>
            <a:r>
              <a:rPr lang="cs-CZ" sz="1600" dirty="0" smtClean="0">
                <a:latin typeface="Calibri" pitchFamily="34" charset="0"/>
              </a:rPr>
              <a:t>Léty ověřený stroj bez zbytečné elektroniky a z poctivých materiálů.</a:t>
            </a:r>
          </a:p>
          <a:p>
            <a:pPr>
              <a:buNone/>
            </a:pPr>
            <a:r>
              <a:rPr lang="cs-CZ" dirty="0" smtClean="0">
                <a:latin typeface="Calibri" pitchFamily="34" charset="0"/>
              </a:rPr>
              <a:t>Opravitelnost </a:t>
            </a:r>
          </a:p>
          <a:p>
            <a:pPr marL="0" indent="0">
              <a:buNone/>
            </a:pPr>
            <a:r>
              <a:rPr lang="cs-CZ" sz="1600" dirty="0" smtClean="0">
                <a:latin typeface="Calibri" pitchFamily="34" charset="0"/>
              </a:rPr>
              <a:t>Stačí jen základní sada nářadí doplněná o velké kladivo. </a:t>
            </a:r>
          </a:p>
          <a:p>
            <a:pPr marL="0" indent="0">
              <a:lnSpc>
                <a:spcPts val="1000"/>
              </a:lnSpc>
              <a:buNone/>
            </a:pPr>
            <a:r>
              <a:rPr lang="cs-CZ" sz="1600" dirty="0" smtClean="0">
                <a:latin typeface="Calibri" pitchFamily="34" charset="0"/>
              </a:rPr>
              <a:t>Levné a snadno dosažitelné náhradní díly.</a:t>
            </a:r>
          </a:p>
          <a:p>
            <a:pPr>
              <a:buNone/>
            </a:pPr>
            <a:r>
              <a:rPr lang="cs-CZ" dirty="0" smtClean="0">
                <a:latin typeface="Calibri" pitchFamily="34" charset="0"/>
              </a:rPr>
              <a:t>Naše zkušenosti</a:t>
            </a:r>
          </a:p>
          <a:p>
            <a:pPr marL="0" indent="0">
              <a:buNone/>
            </a:pPr>
            <a:r>
              <a:rPr lang="cs-CZ" sz="1600" dirty="0" smtClean="0">
                <a:latin typeface="Calibri" pitchFamily="34" charset="0"/>
              </a:rPr>
              <a:t>10 let užívání staršího vozu stejné konstrukce (1959).</a:t>
            </a:r>
          </a:p>
          <a:p>
            <a:pPr>
              <a:buNone/>
            </a:pPr>
            <a:r>
              <a:rPr lang="cs-CZ" dirty="0" smtClean="0">
                <a:latin typeface="Calibri" pitchFamily="34" charset="0"/>
              </a:rPr>
              <a:t>Nadšení pro veterány</a:t>
            </a:r>
          </a:p>
          <a:p>
            <a:pPr marL="0" indent="0">
              <a:buNone/>
            </a:pPr>
            <a:r>
              <a:rPr lang="cs-CZ" sz="1600" dirty="0" smtClean="0">
                <a:latin typeface="Calibri" pitchFamily="34" charset="0"/>
              </a:rPr>
              <a:t>Není důležitá rychlost, ale spolehlivost a důvěra ve stroj.</a:t>
            </a:r>
          </a:p>
          <a:p>
            <a:pPr>
              <a:buNone/>
            </a:pPr>
            <a:endParaRPr lang="cs-CZ" dirty="0" smtClean="0">
              <a:latin typeface="Calibri" pitchFamily="34" charset="0"/>
            </a:endParaRPr>
          </a:p>
          <a:p>
            <a:pPr>
              <a:buNone/>
            </a:pPr>
            <a:endParaRPr lang="cs-CZ" dirty="0" smtClean="0">
              <a:latin typeface="Calibri" pitchFamily="34" charset="0"/>
            </a:endParaRPr>
          </a:p>
          <a:p>
            <a:pPr algn="just">
              <a:buNone/>
            </a:pPr>
            <a:endParaRPr lang="cs-CZ" dirty="0">
              <a:latin typeface="Calibri" pitchFamily="34" charset="0"/>
            </a:endParaRPr>
          </a:p>
        </p:txBody>
      </p:sp>
      <p:sp>
        <p:nvSpPr>
          <p:cNvPr id="4" name="Zástupný symbol pro zápatí 3"/>
          <p:cNvSpPr>
            <a:spLocks noGrp="1"/>
          </p:cNvSpPr>
          <p:nvPr>
            <p:ph type="ftr" sz="quarter" idx="11"/>
          </p:nvPr>
        </p:nvSpPr>
        <p:spPr/>
        <p:txBody>
          <a:bodyPr/>
          <a:lstStyle/>
          <a:p>
            <a:r>
              <a:rPr lang="cs-CZ" dirty="0" smtClean="0"/>
              <a:t>www.</a:t>
            </a:r>
            <a:r>
              <a:rPr lang="cs-CZ" dirty="0" err="1" smtClean="0"/>
              <a:t>dlavak.cz</a:t>
            </a:r>
            <a:r>
              <a:rPr lang="cs-CZ" dirty="0" smtClean="0"/>
              <a:t>/</a:t>
            </a:r>
            <a:r>
              <a:rPr lang="cs-CZ" dirty="0" err="1" smtClean="0"/>
              <a:t>dlavak</a:t>
            </a:r>
            <a:r>
              <a:rPr lang="cs-CZ" dirty="0" smtClean="0"/>
              <a:t>@</a:t>
            </a:r>
            <a:r>
              <a:rPr lang="cs-CZ" dirty="0" err="1" smtClean="0"/>
              <a:t>dlavak.cz</a:t>
            </a:r>
            <a:endParaRPr lang="cs-CZ" dirty="0"/>
          </a:p>
        </p:txBody>
      </p:sp>
      <p:sp>
        <p:nvSpPr>
          <p:cNvPr id="6" name="Zástupný symbol pro číslo snímku 5"/>
          <p:cNvSpPr>
            <a:spLocks noGrp="1"/>
          </p:cNvSpPr>
          <p:nvPr>
            <p:ph type="sldNum" sz="quarter" idx="12"/>
          </p:nvPr>
        </p:nvSpPr>
        <p:spPr/>
        <p:txBody>
          <a:bodyPr/>
          <a:lstStyle/>
          <a:p>
            <a:fld id="{17A7B534-0347-4140-B1AE-3342A2A3AA8C}" type="slidenum">
              <a:rPr lang="cs-CZ" smtClean="0"/>
              <a:pPr/>
              <a:t>7</a:t>
            </a:fld>
            <a:endParaRPr lang="cs-CZ"/>
          </a:p>
        </p:txBody>
      </p:sp>
      <p:pic>
        <p:nvPicPr>
          <p:cNvPr id="2051" name="Picture 3" descr="C:\Users\Šárka\Documents\Míša\Nápis.jpg"/>
          <p:cNvPicPr>
            <a:picLocks noChangeAspect="1" noChangeArrowheads="1"/>
          </p:cNvPicPr>
          <p:nvPr/>
        </p:nvPicPr>
        <p:blipFill>
          <a:blip r:embed="rId3" cstate="email"/>
          <a:srcRect/>
          <a:stretch>
            <a:fillRect/>
          </a:stretch>
        </p:blipFill>
        <p:spPr bwMode="auto">
          <a:xfrm>
            <a:off x="5000628" y="1071546"/>
            <a:ext cx="3820312" cy="1049339"/>
          </a:xfrm>
          <a:prstGeom prst="rect">
            <a:avLst/>
          </a:prstGeom>
          <a:noFill/>
          <a:ln>
            <a:solidFill>
              <a:schemeClr val="tx1"/>
            </a:solidFill>
          </a:ln>
        </p:spPr>
      </p:pic>
      <p:pic>
        <p:nvPicPr>
          <p:cNvPr id="10" name="Picture 2" descr="C:\Users\Šárka\Documents\Míša\varianta1.jpg"/>
          <p:cNvPicPr>
            <a:picLocks noChangeAspect="1" noChangeArrowheads="1"/>
          </p:cNvPicPr>
          <p:nvPr/>
        </p:nvPicPr>
        <p:blipFill>
          <a:blip r:embed="rId4" cstate="email"/>
          <a:srcRect/>
          <a:stretch>
            <a:fillRect/>
          </a:stretch>
        </p:blipFill>
        <p:spPr bwMode="auto">
          <a:xfrm>
            <a:off x="214281" y="214290"/>
            <a:ext cx="1214447" cy="959194"/>
          </a:xfrm>
          <a:prstGeom prst="rect">
            <a:avLst/>
          </a:prstGeom>
          <a:noFill/>
        </p:spPr>
      </p:pic>
      <p:pic>
        <p:nvPicPr>
          <p:cNvPr id="13" name="Picture 2" descr="C:\Users\Šárka\Documents\Míša\varianta1.jpg"/>
          <p:cNvPicPr>
            <a:picLocks noChangeAspect="1" noChangeArrowheads="1"/>
          </p:cNvPicPr>
          <p:nvPr/>
        </p:nvPicPr>
        <p:blipFill>
          <a:blip r:embed="rId5" cstate="email"/>
          <a:srcRect/>
          <a:stretch>
            <a:fillRect/>
          </a:stretch>
        </p:blipFill>
        <p:spPr bwMode="auto">
          <a:xfrm>
            <a:off x="214282" y="214290"/>
            <a:ext cx="1438258" cy="1135964"/>
          </a:xfrm>
          <a:prstGeom prst="rect">
            <a:avLst/>
          </a:prstGeom>
          <a:noFill/>
        </p:spPr>
      </p:pic>
      <p:cxnSp>
        <p:nvCxnSpPr>
          <p:cNvPr id="14" name="Přímá spojovací čára 13"/>
          <p:cNvCxnSpPr/>
          <p:nvPr/>
        </p:nvCxnSpPr>
        <p:spPr>
          <a:xfrm>
            <a:off x="1571604" y="785794"/>
            <a:ext cx="642942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C:\Users\Šárka\Documents\Míša\Motor.jpg"/>
          <p:cNvPicPr>
            <a:picLocks noChangeAspect="1" noChangeArrowheads="1"/>
          </p:cNvPicPr>
          <p:nvPr/>
        </p:nvPicPr>
        <p:blipFill>
          <a:blip r:embed="rId6" cstate="email"/>
          <a:stretch>
            <a:fillRect/>
          </a:stretch>
        </p:blipFill>
        <p:spPr bwMode="auto">
          <a:xfrm>
            <a:off x="4000496" y="2714620"/>
            <a:ext cx="2360611" cy="2568859"/>
          </a:xfrm>
          <a:prstGeom prst="rect">
            <a:avLst/>
          </a:prstGeom>
          <a:noFill/>
          <a:ln>
            <a:solidFill>
              <a:schemeClr val="tx1"/>
            </a:solidFill>
          </a:ln>
        </p:spPr>
      </p:pic>
      <p:pic>
        <p:nvPicPr>
          <p:cNvPr id="2053" name="Picture 5" descr="C:\Users\Šárka\Documents\Míša\Auto.jpg"/>
          <p:cNvPicPr>
            <a:picLocks noChangeAspect="1" noChangeArrowheads="1"/>
          </p:cNvPicPr>
          <p:nvPr/>
        </p:nvPicPr>
        <p:blipFill>
          <a:blip r:embed="rId7" cstate="email"/>
          <a:srcRect/>
          <a:stretch>
            <a:fillRect/>
          </a:stretch>
        </p:blipFill>
        <p:spPr bwMode="auto">
          <a:xfrm>
            <a:off x="5572132" y="4714884"/>
            <a:ext cx="3212080" cy="1705650"/>
          </a:xfrm>
          <a:prstGeom prst="rect">
            <a:avLst/>
          </a:prstGeom>
          <a:noFill/>
          <a:ln>
            <a:solidFill>
              <a:schemeClr val="tx1"/>
            </a:solidFill>
          </a:ln>
        </p:spPr>
      </p:pic>
      <p:pic>
        <p:nvPicPr>
          <p:cNvPr id="2052" name="Picture 4" descr="C:\Users\Šárka\Documents\Míša\Rám.jpg"/>
          <p:cNvPicPr>
            <a:picLocks noChangeAspect="1" noChangeArrowheads="1"/>
          </p:cNvPicPr>
          <p:nvPr/>
        </p:nvPicPr>
        <p:blipFill>
          <a:blip r:embed="rId8" cstate="email"/>
          <a:srcRect/>
          <a:stretch>
            <a:fillRect/>
          </a:stretch>
        </p:blipFill>
        <p:spPr bwMode="auto">
          <a:xfrm>
            <a:off x="6000760" y="2357430"/>
            <a:ext cx="1938011" cy="1211257"/>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r>
              <a:rPr lang="cs-CZ" smtClean="0"/>
              <a:t>www.dlavak.cz/dlavak@dlavak.cz</a:t>
            </a:r>
            <a:endParaRPr lang="cs-CZ"/>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8</a:t>
            </a:fld>
            <a:endParaRPr lang="cs-CZ"/>
          </a:p>
        </p:txBody>
      </p:sp>
      <p:sp>
        <p:nvSpPr>
          <p:cNvPr id="5" name="Zástupný symbol pro obsah 4"/>
          <p:cNvSpPr>
            <a:spLocks noGrp="1"/>
          </p:cNvSpPr>
          <p:nvPr>
            <p:ph sz="quarter" idx="1"/>
          </p:nvPr>
        </p:nvSpPr>
        <p:spPr>
          <a:xfrm>
            <a:off x="1857356" y="2643182"/>
            <a:ext cx="5786478" cy="766754"/>
          </a:xfrm>
        </p:spPr>
        <p:txBody>
          <a:bodyPr>
            <a:normAutofit/>
          </a:bodyPr>
          <a:lstStyle/>
          <a:p>
            <a:pPr>
              <a:buNone/>
            </a:pPr>
            <a:r>
              <a:rPr lang="cs-CZ" sz="4000" dirty="0" smtClean="0">
                <a:latin typeface="Calibri" pitchFamily="34" charset="0"/>
                <a:cs typeface="Calibri" pitchFamily="34" charset="0"/>
              </a:rPr>
              <a:t>Děkujeme za Vaší podporu</a:t>
            </a:r>
            <a:endParaRPr lang="cs-CZ" sz="4000" dirty="0">
              <a:latin typeface="Calibri" pitchFamily="34" charset="0"/>
              <a:cs typeface="Calibri" pitchFamily="34" charset="0"/>
            </a:endParaRPr>
          </a:p>
        </p:txBody>
      </p:sp>
      <p:pic>
        <p:nvPicPr>
          <p:cNvPr id="6" name="Picture 2" descr="C:\Users\Šárka\Documents\Míša\varianta1.jpg"/>
          <p:cNvPicPr>
            <a:picLocks noChangeAspect="1" noChangeArrowheads="1"/>
          </p:cNvPicPr>
          <p:nvPr/>
        </p:nvPicPr>
        <p:blipFill>
          <a:blip r:embed="rId2" cstate="email"/>
          <a:srcRect/>
          <a:stretch>
            <a:fillRect/>
          </a:stretch>
        </p:blipFill>
        <p:spPr bwMode="auto">
          <a:xfrm>
            <a:off x="1428728" y="785794"/>
            <a:ext cx="1513416" cy="119532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1928794" y="285728"/>
            <a:ext cx="2571768" cy="631844"/>
          </a:xfrm>
        </p:spPr>
        <p:txBody>
          <a:bodyPr>
            <a:normAutofit/>
          </a:bodyPr>
          <a:lstStyle/>
          <a:p>
            <a:r>
              <a:rPr lang="cs-CZ" sz="3200" dirty="0" smtClean="0">
                <a:latin typeface="Calibri" pitchFamily="34" charset="0"/>
                <a:cs typeface="Calibri" pitchFamily="34" charset="0"/>
              </a:rPr>
              <a:t>PRO ČTENÁŘE</a:t>
            </a:r>
            <a:endParaRPr lang="cs-CZ" sz="3200" dirty="0">
              <a:latin typeface="Calibri" pitchFamily="34" charset="0"/>
              <a:cs typeface="Calibri" pitchFamily="34" charset="0"/>
            </a:endParaRPr>
          </a:p>
        </p:txBody>
      </p:sp>
      <p:sp>
        <p:nvSpPr>
          <p:cNvPr id="3" name="Zástupný symbol pro zápatí 2"/>
          <p:cNvSpPr>
            <a:spLocks noGrp="1"/>
          </p:cNvSpPr>
          <p:nvPr>
            <p:ph type="ftr" sz="quarter" idx="11"/>
          </p:nvPr>
        </p:nvSpPr>
        <p:spPr>
          <a:xfrm>
            <a:off x="857224" y="6143644"/>
            <a:ext cx="3962400" cy="457200"/>
          </a:xfrm>
        </p:spPr>
        <p:txBody>
          <a:bodyPr/>
          <a:lstStyle/>
          <a:p>
            <a:r>
              <a:rPr lang="cs-CZ" dirty="0" smtClean="0"/>
              <a:t>www.</a:t>
            </a:r>
            <a:r>
              <a:rPr lang="cs-CZ" dirty="0" err="1" smtClean="0"/>
              <a:t>dlavak.cz</a:t>
            </a:r>
            <a:r>
              <a:rPr lang="cs-CZ" dirty="0" smtClean="0"/>
              <a:t>/</a:t>
            </a:r>
            <a:r>
              <a:rPr lang="cs-CZ" dirty="0" err="1" smtClean="0"/>
              <a:t>dlavak</a:t>
            </a:r>
            <a:r>
              <a:rPr lang="cs-CZ" dirty="0" smtClean="0"/>
              <a:t>@</a:t>
            </a:r>
            <a:r>
              <a:rPr lang="cs-CZ" dirty="0" err="1" smtClean="0"/>
              <a:t>dlavak.cz</a:t>
            </a:r>
            <a:endParaRPr lang="cs-CZ" dirty="0"/>
          </a:p>
        </p:txBody>
      </p:sp>
      <p:sp>
        <p:nvSpPr>
          <p:cNvPr id="4" name="Zástupný symbol pro číslo snímku 3"/>
          <p:cNvSpPr>
            <a:spLocks noGrp="1"/>
          </p:cNvSpPr>
          <p:nvPr>
            <p:ph type="sldNum" sz="quarter" idx="12"/>
          </p:nvPr>
        </p:nvSpPr>
        <p:spPr/>
        <p:txBody>
          <a:bodyPr/>
          <a:lstStyle/>
          <a:p>
            <a:fld id="{17A7B534-0347-4140-B1AE-3342A2A3AA8C}" type="slidenum">
              <a:rPr lang="cs-CZ" smtClean="0"/>
              <a:pPr/>
              <a:t>9</a:t>
            </a:fld>
            <a:endParaRPr lang="cs-CZ"/>
          </a:p>
        </p:txBody>
      </p:sp>
      <p:sp>
        <p:nvSpPr>
          <p:cNvPr id="5" name="Zástupný symbol pro obsah 4"/>
          <p:cNvSpPr>
            <a:spLocks noGrp="1"/>
          </p:cNvSpPr>
          <p:nvPr>
            <p:ph sz="quarter" idx="1"/>
          </p:nvPr>
        </p:nvSpPr>
        <p:spPr/>
        <p:txBody>
          <a:bodyPr>
            <a:normAutofit fontScale="92500" lnSpcReduction="10000"/>
          </a:bodyPr>
          <a:lstStyle/>
          <a:p>
            <a:pPr marL="0" indent="0" algn="just">
              <a:buNone/>
            </a:pPr>
            <a:r>
              <a:rPr lang="cs-CZ" sz="1400" dirty="0" smtClean="0">
                <a:latin typeface="Calibri" pitchFamily="34" charset="0"/>
              </a:rPr>
              <a:t>Může za to zřejmě ona zvláštní svoboda projevu, kterou člověk v hospodě cítí, ale pravdou je, že většina osudových rozhodnutí se rodí právě v restauračním zařízení, hospůdce. Rozebírají se tu možnosti seznámení či rozchodů, zakládají se strany, připravují atentáty, domlouvají defraudace a občas se v tomto magickém prostoru naplánuje výprava </a:t>
            </a:r>
            <a:r>
              <a:rPr lang="cs-CZ" sz="1400" dirty="0" smtClean="0">
                <a:latin typeface="Calibri" pitchFamily="34" charset="0"/>
              </a:rPr>
              <a:t>kamsi: na </a:t>
            </a:r>
            <a:r>
              <a:rPr lang="cs-CZ" sz="1400" dirty="0" smtClean="0">
                <a:latin typeface="Calibri" pitchFamily="34" charset="0"/>
              </a:rPr>
              <a:t>koupání do lomu, na kolo k </a:t>
            </a:r>
            <a:r>
              <a:rPr lang="cs-CZ" sz="1400" dirty="0" err="1" smtClean="0">
                <a:latin typeface="Calibri" pitchFamily="34" charset="0"/>
              </a:rPr>
              <a:t>Okoři</a:t>
            </a:r>
            <a:r>
              <a:rPr lang="cs-CZ" sz="1400" dirty="0" smtClean="0">
                <a:latin typeface="Calibri" pitchFamily="34" charset="0"/>
              </a:rPr>
              <a:t>, </a:t>
            </a:r>
            <a:r>
              <a:rPr lang="cs-CZ" sz="1400" dirty="0" smtClean="0">
                <a:latin typeface="Calibri" pitchFamily="34" charset="0"/>
              </a:rPr>
              <a:t>na lyže do Jeseníků a jednou za mnoho let třeba na několikaměsíční cestu Afrikou od severu k jihu ve veteránu, který má ty nejlepší roky dávno za sebou. Nápad na tu </a:t>
            </a:r>
            <a:r>
              <a:rPr lang="cs-CZ" sz="1400" dirty="0" smtClean="0">
                <a:latin typeface="Calibri" pitchFamily="34" charset="0"/>
              </a:rPr>
              <a:t>naší </a:t>
            </a:r>
            <a:r>
              <a:rPr lang="cs-CZ" sz="1400" dirty="0" smtClean="0">
                <a:latin typeface="Calibri" pitchFamily="34" charset="0"/>
              </a:rPr>
              <a:t>vznikl jednoho vlahého večera, kdy se dva dlouholetí kamarádi shodli, že by rádi zažili </a:t>
            </a:r>
            <a:r>
              <a:rPr lang="cs-CZ" sz="1400" dirty="0" smtClean="0">
                <a:latin typeface="Calibri" pitchFamily="34" charset="0"/>
              </a:rPr>
              <a:t>něco, </a:t>
            </a:r>
            <a:r>
              <a:rPr lang="cs-CZ" sz="1400" dirty="0" smtClean="0">
                <a:latin typeface="Calibri" pitchFamily="34" charset="0"/>
              </a:rPr>
              <a:t>o čem budou moct vyprávět vnoučatům, nebo o čem se bude psát v novinách v </a:t>
            </a:r>
            <a:r>
              <a:rPr lang="cs-CZ" sz="1400" dirty="0" smtClean="0">
                <a:latin typeface="Calibri" pitchFamily="34" charset="0"/>
              </a:rPr>
              <a:t>rubrice:„</a:t>
            </a:r>
            <a:r>
              <a:rPr lang="cs-CZ" sz="1400" dirty="0" smtClean="0">
                <a:latin typeface="Calibri" pitchFamily="34" charset="0"/>
              </a:rPr>
              <a:t>Ztráty a nálezy – kufry, kočárky, cestovatelé“.</a:t>
            </a:r>
          </a:p>
          <a:p>
            <a:pPr marL="0" indent="0" algn="just">
              <a:buNone/>
            </a:pPr>
            <a:r>
              <a:rPr lang="cs-CZ" sz="1400" dirty="0" smtClean="0">
                <a:latin typeface="Calibri" pitchFamily="34" charset="0"/>
                <a:cs typeface="Calibri" pitchFamily="34" charset="0"/>
              </a:rPr>
              <a:t>Nápad vyrazit, něco zažít se tedy dostavil. Kam? Plán byl jasný, někam pryč od civilizace. </a:t>
            </a:r>
            <a:r>
              <a:rPr lang="cs-CZ" sz="1400" dirty="0" smtClean="0">
                <a:latin typeface="Calibri" pitchFamily="34" charset="0"/>
                <a:cs typeface="Calibri" pitchFamily="34" charset="0"/>
              </a:rPr>
              <a:t>Někam, </a:t>
            </a:r>
            <a:r>
              <a:rPr lang="cs-CZ" sz="1400" dirty="0" smtClean="0">
                <a:latin typeface="Calibri" pitchFamily="34" charset="0"/>
                <a:cs typeface="Calibri" pitchFamily="34" charset="0"/>
              </a:rPr>
              <a:t>kde se ráno člověk probudí a jedinou starostí </a:t>
            </a:r>
            <a:r>
              <a:rPr lang="cs-CZ" sz="1400" dirty="0" smtClean="0">
                <a:latin typeface="Calibri" pitchFamily="34" charset="0"/>
                <a:cs typeface="Calibri" pitchFamily="34" charset="0"/>
              </a:rPr>
              <a:t>bude, </a:t>
            </a:r>
            <a:r>
              <a:rPr lang="cs-CZ" sz="1400" dirty="0" smtClean="0">
                <a:latin typeface="Calibri" pitchFamily="34" charset="0"/>
                <a:cs typeface="Calibri" pitchFamily="34" charset="0"/>
              </a:rPr>
              <a:t>kde sehnat nezávadnou vodu, trochu jídla a </a:t>
            </a:r>
            <a:r>
              <a:rPr lang="cs-CZ" sz="1400" dirty="0" smtClean="0">
                <a:latin typeface="Calibri" pitchFamily="34" charset="0"/>
                <a:cs typeface="Calibri" pitchFamily="34" charset="0"/>
              </a:rPr>
              <a:t>benzín, </a:t>
            </a:r>
            <a:r>
              <a:rPr lang="cs-CZ" sz="1400" dirty="0" smtClean="0">
                <a:latin typeface="Calibri" pitchFamily="34" charset="0"/>
                <a:cs typeface="Calibri" pitchFamily="34" charset="0"/>
              </a:rPr>
              <a:t>ve kterém je alespoň nějaké množství oktanu. Někam, kde se nedá jen tak otevřít průvodce a rozhodnout se, že dnes se pojede na prohlídku kláštera a cestou se poobědvá v pseudohistorické knajpě. Touha rozhodovat se duší a ne rozumem pramení z těchto potřeb. Rozhodovat </a:t>
            </a:r>
            <a:r>
              <a:rPr lang="cs-CZ" sz="1400" dirty="0" smtClean="0">
                <a:latin typeface="Calibri" pitchFamily="34" charset="0"/>
                <a:cs typeface="Calibri" pitchFamily="34" charset="0"/>
              </a:rPr>
              <a:t>se </a:t>
            </a:r>
            <a:r>
              <a:rPr lang="cs-CZ" sz="1400" dirty="0" smtClean="0">
                <a:latin typeface="Calibri" pitchFamily="34" charset="0"/>
                <a:cs typeface="Calibri" pitchFamily="34" charset="0"/>
              </a:rPr>
              <a:t>duší umí </a:t>
            </a:r>
            <a:r>
              <a:rPr lang="cs-CZ" sz="1400" dirty="0" smtClean="0">
                <a:latin typeface="Calibri" pitchFamily="34" charset="0"/>
                <a:cs typeface="Calibri" pitchFamily="34" charset="0"/>
              </a:rPr>
              <a:t>jen děti, starci a nebo opilí lidé. Staří tolik nejsme a alkoholiky ze sebe dělat nechceme. Zbývá nám tedy vrátit se do dětských let a plnit si své dětské sny. Inspirace na nás dorážela z každé výkladní skříně knihkupectví nebo antikvariátu. Kam jezdí naši nejznámější cestovatelé a kde se konají nejdobrodružnější expedice? Jasno bylo hned. Afrika. Afrika magická, Afrika tajemná, která je pořád ještě divoká a díky politické situaci a vynálezu generála </a:t>
            </a:r>
            <a:r>
              <a:rPr lang="cs-CZ" sz="1400" dirty="0" err="1" smtClean="0">
                <a:latin typeface="Calibri" pitchFamily="34" charset="0"/>
                <a:cs typeface="Calibri" pitchFamily="34" charset="0"/>
              </a:rPr>
              <a:t>Kalashnikova</a:t>
            </a:r>
            <a:r>
              <a:rPr lang="cs-CZ" sz="1400" dirty="0" smtClean="0">
                <a:latin typeface="Calibri" pitchFamily="34" charset="0"/>
                <a:cs typeface="Calibri" pitchFamily="34" charset="0"/>
              </a:rPr>
              <a:t> možná ještě divočejší než kdy předtím.</a:t>
            </a:r>
          </a:p>
          <a:p>
            <a:pPr marL="0" indent="0" algn="just">
              <a:buNone/>
            </a:pPr>
            <a:r>
              <a:rPr lang="cs-CZ" sz="1400" dirty="0" smtClean="0">
                <a:latin typeface="Calibri" pitchFamily="34" charset="0"/>
              </a:rPr>
              <a:t>Měli jsme tedy cíl. Teď ještě zbývalo rozhodnout se, čím pojedeme. Ani tohle rozhodování nebylo složité. Auto na tuto výpravu nemusí být rychlé, velké nebo moc pohodlné. Nemusí být ani moc spolehlivé. Hlavní je, aby se dalo opravit kladivem a klubkem drátu. Po několika letech věrných služeb automobilu Ondry, vozu generace našich rodičů, jediného vozu značky </a:t>
            </a:r>
            <a:r>
              <a:rPr lang="cs-CZ" sz="1400" dirty="0" smtClean="0">
                <a:latin typeface="Calibri" pitchFamily="34" charset="0"/>
              </a:rPr>
              <a:t>Škoda </a:t>
            </a:r>
            <a:r>
              <a:rPr lang="cs-CZ" sz="1400" dirty="0" smtClean="0">
                <a:latin typeface="Calibri" pitchFamily="34" charset="0"/>
              </a:rPr>
              <a:t>sportovního typu květinové </a:t>
            </a:r>
            <a:r>
              <a:rPr lang="cs-CZ" sz="1400" dirty="0" smtClean="0">
                <a:latin typeface="Calibri" pitchFamily="34" charset="0"/>
              </a:rPr>
              <a:t>doby, jsme rozhodli, </a:t>
            </a:r>
            <a:r>
              <a:rPr lang="cs-CZ" sz="1400" dirty="0" smtClean="0">
                <a:latin typeface="Calibri" pitchFamily="34" charset="0"/>
              </a:rPr>
              <a:t>že ideální bude právě její nejbližší příbuzná: Škoda </a:t>
            </a:r>
            <a:r>
              <a:rPr lang="cs-CZ" sz="1400" dirty="0" err="1" smtClean="0">
                <a:latin typeface="Calibri" pitchFamily="34" charset="0"/>
              </a:rPr>
              <a:t>Octavia</a:t>
            </a:r>
            <a:r>
              <a:rPr lang="cs-CZ" sz="1400" dirty="0" smtClean="0">
                <a:latin typeface="Calibri" pitchFamily="34" charset="0"/>
              </a:rPr>
              <a:t> </a:t>
            </a:r>
            <a:r>
              <a:rPr lang="cs-CZ" sz="1400" dirty="0" err="1" smtClean="0">
                <a:latin typeface="Calibri" pitchFamily="34" charset="0"/>
              </a:rPr>
              <a:t>Combi</a:t>
            </a:r>
            <a:r>
              <a:rPr lang="cs-CZ" sz="1400" dirty="0" smtClean="0">
                <a:latin typeface="Calibri" pitchFamily="34" charset="0"/>
              </a:rPr>
              <a:t>. </a:t>
            </a:r>
            <a:r>
              <a:rPr lang="cs-CZ" sz="1400" dirty="0" smtClean="0">
                <a:latin typeface="Calibri" pitchFamily="34" charset="0"/>
              </a:rPr>
              <a:t>Jednoduché, </a:t>
            </a:r>
            <a:r>
              <a:rPr lang="cs-CZ" sz="1400" dirty="0" smtClean="0">
                <a:latin typeface="Calibri" pitchFamily="34" charset="0"/>
              </a:rPr>
              <a:t>robustní, i když trochu staré. Tu  se podařilo získat, vyvařit, opravit, vyztužit, upravit, nalakovat a po zkušební dvoutýdenní cestě po bulharských rozbitých cestách schválit pro </a:t>
            </a:r>
            <a:r>
              <a:rPr lang="cs-CZ" sz="1400" dirty="0" smtClean="0">
                <a:latin typeface="Calibri" pitchFamily="34" charset="0"/>
              </a:rPr>
              <a:t>výpravu.</a:t>
            </a:r>
            <a:endParaRPr lang="cs-CZ" sz="1400" dirty="0" smtClean="0">
              <a:latin typeface="Calibri" pitchFamily="34" charset="0"/>
            </a:endParaRPr>
          </a:p>
          <a:p>
            <a:pPr marL="0" indent="0" algn="just">
              <a:buNone/>
            </a:pPr>
            <a:endParaRPr lang="cs-CZ" sz="1400" dirty="0" smtClean="0">
              <a:latin typeface="Calibri" pitchFamily="34" charset="0"/>
            </a:endParaRPr>
          </a:p>
        </p:txBody>
      </p:sp>
      <p:grpSp>
        <p:nvGrpSpPr>
          <p:cNvPr id="6" name="Skupina 5"/>
          <p:cNvGrpSpPr/>
          <p:nvPr/>
        </p:nvGrpSpPr>
        <p:grpSpPr>
          <a:xfrm>
            <a:off x="428596" y="428604"/>
            <a:ext cx="7429552" cy="857256"/>
            <a:chOff x="214282" y="214290"/>
            <a:chExt cx="7429552" cy="857256"/>
          </a:xfrm>
        </p:grpSpPr>
        <p:pic>
          <p:nvPicPr>
            <p:cNvPr id="7" name="Picture 2" descr="C:\Users\Šárka\Documents\Míša\varianta1.jpg"/>
            <p:cNvPicPr>
              <a:picLocks noChangeAspect="1" noChangeArrowheads="1"/>
            </p:cNvPicPr>
            <p:nvPr/>
          </p:nvPicPr>
          <p:blipFill>
            <a:blip r:embed="rId2" cstate="email"/>
            <a:srcRect/>
            <a:stretch>
              <a:fillRect/>
            </a:stretch>
          </p:blipFill>
          <p:spPr bwMode="auto">
            <a:xfrm>
              <a:off x="214282" y="214290"/>
              <a:ext cx="1085382" cy="857256"/>
            </a:xfrm>
            <a:prstGeom prst="rect">
              <a:avLst/>
            </a:prstGeom>
            <a:noFill/>
          </p:spPr>
        </p:pic>
        <p:cxnSp>
          <p:nvCxnSpPr>
            <p:cNvPr id="8" name="Přímá spojovací čára 7"/>
            <p:cNvCxnSpPr/>
            <p:nvPr/>
          </p:nvCxnSpPr>
          <p:spPr>
            <a:xfrm>
              <a:off x="1071538" y="642918"/>
              <a:ext cx="6572296"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lačítko akce: Začátek 8">
            <a:hlinkClick r:id="rId3" action="ppaction://hlinksldjump" highlightClick="1"/>
          </p:cNvPr>
          <p:cNvSpPr/>
          <p:nvPr/>
        </p:nvSpPr>
        <p:spPr>
          <a:xfrm>
            <a:off x="8001024" y="6143644"/>
            <a:ext cx="500066" cy="42862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Stupně šed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1224</TotalTime>
  <Words>526</Words>
  <Application>Microsoft Office PowerPoint</Application>
  <PresentationFormat>Předvádění na obrazovce (4:3)</PresentationFormat>
  <Paragraphs>150</Paragraphs>
  <Slides>16</Slides>
  <Notes>6</Notes>
  <HiddenSlides>8</HiddenSlides>
  <MMClips>2</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Jmění</vt:lpstr>
      <vt:lpstr>Snímek 1</vt:lpstr>
      <vt:lpstr>ÚVOD</vt:lpstr>
      <vt:lpstr>O NÁS</vt:lpstr>
      <vt:lpstr>Snímek 4</vt:lpstr>
      <vt:lpstr>Snímek 5</vt:lpstr>
      <vt:lpstr>Snímek 6</vt:lpstr>
      <vt:lpstr>VOLBA TECHNIKY</vt:lpstr>
      <vt:lpstr>Snímek 8</vt:lpstr>
      <vt:lpstr>PRO ČTENÁŘE</vt:lpstr>
      <vt:lpstr>EXP.BULHARSKO 2010</vt:lpstr>
      <vt:lpstr>EXP.BULHARSKO 2010</vt:lpstr>
      <vt:lpstr>Snímek 12</vt:lpstr>
      <vt:lpstr>EXP.BULHARSKO 2010</vt:lpstr>
      <vt:lpstr>EXP.BULHARSKO 2010</vt:lpstr>
      <vt:lpstr>EXP.BULHARSKO 2010</vt:lpstr>
      <vt:lpstr>EXP.BULHARSKO 2010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Šárka</dc:creator>
  <cp:lastModifiedBy>michal.dlask</cp:lastModifiedBy>
  <cp:revision>148</cp:revision>
  <dcterms:created xsi:type="dcterms:W3CDTF">2011-01-23T15:04:00Z</dcterms:created>
  <dcterms:modified xsi:type="dcterms:W3CDTF">2011-02-09T15:06:49Z</dcterms:modified>
</cp:coreProperties>
</file>